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34"/>
  </p:notesMasterIdLst>
  <p:handoutMasterIdLst>
    <p:handoutMasterId r:id="rId35"/>
  </p:handoutMasterIdLst>
  <p:sldIdLst>
    <p:sldId id="259" r:id="rId3"/>
    <p:sldId id="264" r:id="rId4"/>
    <p:sldId id="281" r:id="rId5"/>
    <p:sldId id="283" r:id="rId6"/>
    <p:sldId id="282" r:id="rId7"/>
    <p:sldId id="284" r:id="rId8"/>
    <p:sldId id="285" r:id="rId9"/>
    <p:sldId id="286" r:id="rId10"/>
    <p:sldId id="287" r:id="rId11"/>
    <p:sldId id="288" r:id="rId12"/>
    <p:sldId id="289" r:id="rId13"/>
    <p:sldId id="290" r:id="rId14"/>
    <p:sldId id="291" r:id="rId15"/>
    <p:sldId id="292" r:id="rId16"/>
    <p:sldId id="293" r:id="rId17"/>
    <p:sldId id="294" r:id="rId18"/>
    <p:sldId id="295" r:id="rId19"/>
    <p:sldId id="297" r:id="rId20"/>
    <p:sldId id="298" r:id="rId21"/>
    <p:sldId id="299" r:id="rId22"/>
    <p:sldId id="300" r:id="rId23"/>
    <p:sldId id="301" r:id="rId24"/>
    <p:sldId id="302" r:id="rId25"/>
    <p:sldId id="303" r:id="rId26"/>
    <p:sldId id="304" r:id="rId27"/>
    <p:sldId id="305" r:id="rId28"/>
    <p:sldId id="306" r:id="rId29"/>
    <p:sldId id="308" r:id="rId30"/>
    <p:sldId id="307" r:id="rId31"/>
    <p:sldId id="309" r:id="rId32"/>
    <p:sldId id="273" r:id="rId33"/>
  </p:sldIdLst>
  <p:sldSz cx="10693400" cy="7561263"/>
  <p:notesSz cx="6858000" cy="9144000"/>
  <p:defaultTextStyle>
    <a:defPPr>
      <a:defRPr lang="en-US"/>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8AD00"/>
    <a:srgbClr val="E31C79"/>
    <a:srgbClr val="F2A900"/>
    <a:srgbClr val="00AFD7"/>
    <a:srgbClr val="0C2340"/>
    <a:srgbClr val="BF0D3E"/>
    <a:srgbClr val="C00D3E"/>
    <a:srgbClr val="616A74"/>
    <a:srgbClr val="418FDE"/>
    <a:srgbClr val="E8772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90" d="100"/>
          <a:sy n="90" d="100"/>
        </p:scale>
        <p:origin x="-156" y="-306"/>
      </p:cViewPr>
      <p:guideLst>
        <p:guide orient="horz" pos="929"/>
        <p:guide orient="horz" pos="4309"/>
        <p:guide orient="horz" pos="2529"/>
        <p:guide orient="horz" pos="2710"/>
        <p:guide pos="317"/>
        <p:guide pos="6430"/>
        <p:guide pos="2230"/>
        <p:guide pos="2410"/>
        <p:guide pos="4325"/>
        <p:guide pos="4506"/>
        <p:guide pos="3278"/>
        <p:guide pos="3458"/>
        <p:guide pos="1366"/>
        <p:guide pos="1184"/>
        <p:guide pos="5371"/>
        <p:guide pos="5552"/>
      </p:guideLst>
    </p:cSldViewPr>
  </p:slideViewPr>
  <p:notesTextViewPr>
    <p:cViewPr>
      <p:scale>
        <a:sx n="1" d="1"/>
        <a:sy n="1" d="1"/>
      </p:scale>
      <p:origin x="0" y="0"/>
    </p:cViewPr>
  </p:notesTextViewPr>
  <p:notesViewPr>
    <p:cSldViewPr snapToGrid="0" snapToObjects="1">
      <p:cViewPr varScale="1">
        <p:scale>
          <a:sx n="53" d="100"/>
          <a:sy n="53" d="100"/>
        </p:scale>
        <p:origin x="-286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A03D047-C8CB-44E8-A9D0-BE0B7F695B71}" type="datetimeFigureOut">
              <a:rPr lang="en-GB" smtClean="0"/>
              <a:t>04/05/2015</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0C5048C-FC08-42F5-98A8-F302DB63D928}" type="slidenum">
              <a:rPr lang="en-GB" smtClean="0"/>
              <a:t>‹#›</a:t>
            </a:fld>
            <a:endParaRPr lang="en-GB"/>
          </a:p>
        </p:txBody>
      </p:sp>
    </p:spTree>
    <p:extLst>
      <p:ext uri="{BB962C8B-B14F-4D97-AF65-F5344CB8AC3E}">
        <p14:creationId xmlns:p14="http://schemas.microsoft.com/office/powerpoint/2010/main" val="289293146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B86512-4EF2-4CA8-8CE3-42FBAAA0DA0B}" type="datetimeFigureOut">
              <a:rPr lang="en-GB" smtClean="0"/>
              <a:t>04/05/2015</a:t>
            </a:fld>
            <a:endParaRPr lang="en-GB"/>
          </a:p>
        </p:txBody>
      </p:sp>
      <p:sp>
        <p:nvSpPr>
          <p:cNvPr id="4" name="Slide Image Placeholder 3"/>
          <p:cNvSpPr>
            <a:spLocks noGrp="1" noRot="1" noChangeAspect="1"/>
          </p:cNvSpPr>
          <p:nvPr>
            <p:ph type="sldImg" idx="2"/>
          </p:nvPr>
        </p:nvSpPr>
        <p:spPr>
          <a:xfrm>
            <a:off x="1004888" y="685800"/>
            <a:ext cx="4848225"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23BF0D0-871C-4A94-8721-37B74EA53A02}" type="slidenum">
              <a:rPr lang="en-GB" smtClean="0"/>
              <a:t>‹#›</a:t>
            </a:fld>
            <a:endParaRPr lang="en-GB"/>
          </a:p>
        </p:txBody>
      </p:sp>
    </p:spTree>
    <p:extLst>
      <p:ext uri="{BB962C8B-B14F-4D97-AF65-F5344CB8AC3E}">
        <p14:creationId xmlns:p14="http://schemas.microsoft.com/office/powerpoint/2010/main" val="1302298049"/>
      </p:ext>
    </p:extLst>
  </p:cSld>
  <p:clrMap bg1="lt1" tx1="dk1" bg2="lt2" tx2="dk2" accent1="accent1" accent2="accent2" accent3="accent3" accent4="accent4" accent5="accent5" accent6="accent6" hlink="hlink" folHlink="folHlink"/>
  <p:notesStyle>
    <a:lvl1pPr marL="0" algn="l" defTabSz="1043056" rtl="0" eaLnBrk="1" latinLnBrk="0" hangingPunct="1">
      <a:defRPr sz="1400" kern="1200">
        <a:solidFill>
          <a:schemeClr val="tx1"/>
        </a:solidFill>
        <a:latin typeface="+mn-lt"/>
        <a:ea typeface="+mn-ea"/>
        <a:cs typeface="+mn-cs"/>
      </a:defRPr>
    </a:lvl1pPr>
    <a:lvl2pPr marL="521528" algn="l" defTabSz="1043056" rtl="0" eaLnBrk="1" latinLnBrk="0" hangingPunct="1">
      <a:defRPr sz="1400" kern="1200">
        <a:solidFill>
          <a:schemeClr val="tx1"/>
        </a:solidFill>
        <a:latin typeface="+mn-lt"/>
        <a:ea typeface="+mn-ea"/>
        <a:cs typeface="+mn-cs"/>
      </a:defRPr>
    </a:lvl2pPr>
    <a:lvl3pPr marL="1043056" algn="l" defTabSz="1043056" rtl="0" eaLnBrk="1" latinLnBrk="0" hangingPunct="1">
      <a:defRPr sz="1400" kern="1200">
        <a:solidFill>
          <a:schemeClr val="tx1"/>
        </a:solidFill>
        <a:latin typeface="+mn-lt"/>
        <a:ea typeface="+mn-ea"/>
        <a:cs typeface="+mn-cs"/>
      </a:defRPr>
    </a:lvl3pPr>
    <a:lvl4pPr marL="1564584" algn="l" defTabSz="1043056" rtl="0" eaLnBrk="1" latinLnBrk="0" hangingPunct="1">
      <a:defRPr sz="1400" kern="1200">
        <a:solidFill>
          <a:schemeClr val="tx1"/>
        </a:solidFill>
        <a:latin typeface="+mn-lt"/>
        <a:ea typeface="+mn-ea"/>
        <a:cs typeface="+mn-cs"/>
      </a:defRPr>
    </a:lvl4pPr>
    <a:lvl5pPr marL="2086112" algn="l" defTabSz="1043056" rtl="0" eaLnBrk="1" latinLnBrk="0" hangingPunct="1">
      <a:defRPr sz="1400" kern="1200">
        <a:solidFill>
          <a:schemeClr val="tx1"/>
        </a:solidFill>
        <a:latin typeface="+mn-lt"/>
        <a:ea typeface="+mn-ea"/>
        <a:cs typeface="+mn-cs"/>
      </a:defRPr>
    </a:lvl5pPr>
    <a:lvl6pPr marL="2607640" algn="l" defTabSz="1043056" rtl="0" eaLnBrk="1" latinLnBrk="0" hangingPunct="1">
      <a:defRPr sz="1400" kern="1200">
        <a:solidFill>
          <a:schemeClr val="tx1"/>
        </a:solidFill>
        <a:latin typeface="+mn-lt"/>
        <a:ea typeface="+mn-ea"/>
        <a:cs typeface="+mn-cs"/>
      </a:defRPr>
    </a:lvl6pPr>
    <a:lvl7pPr marL="3129168" algn="l" defTabSz="1043056" rtl="0" eaLnBrk="1" latinLnBrk="0" hangingPunct="1">
      <a:defRPr sz="1400" kern="1200">
        <a:solidFill>
          <a:schemeClr val="tx1"/>
        </a:solidFill>
        <a:latin typeface="+mn-lt"/>
        <a:ea typeface="+mn-ea"/>
        <a:cs typeface="+mn-cs"/>
      </a:defRPr>
    </a:lvl7pPr>
    <a:lvl8pPr marL="3650696" algn="l" defTabSz="1043056" rtl="0" eaLnBrk="1" latinLnBrk="0" hangingPunct="1">
      <a:defRPr sz="1400" kern="1200">
        <a:solidFill>
          <a:schemeClr val="tx1"/>
        </a:solidFill>
        <a:latin typeface="+mn-lt"/>
        <a:ea typeface="+mn-ea"/>
        <a:cs typeface="+mn-cs"/>
      </a:defRPr>
    </a:lvl8pPr>
    <a:lvl9pPr marL="4172224" algn="l" defTabSz="1043056" rtl="0" eaLnBrk="1" latinLnBrk="0" hangingPunct="1">
      <a:defRPr sz="1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icture">
    <p:spTree>
      <p:nvGrpSpPr>
        <p:cNvPr id="1" name=""/>
        <p:cNvGrpSpPr/>
        <p:nvPr/>
      </p:nvGrpSpPr>
      <p:grpSpPr>
        <a:xfrm>
          <a:off x="0" y="0"/>
          <a:ext cx="0" cy="0"/>
          <a:chOff x="0" y="0"/>
          <a:chExt cx="0" cy="0"/>
        </a:xfrm>
      </p:grpSpPr>
      <p:pic>
        <p:nvPicPr>
          <p:cNvPr id="7" name="Picture 6" descr="iStock_000004087855Large.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0747300" cy="7561263"/>
          </a:xfrm>
          <a:prstGeom prst="rect">
            <a:avLst/>
          </a:prstGeom>
        </p:spPr>
      </p:pic>
      <p:sp>
        <p:nvSpPr>
          <p:cNvPr id="9" name="Title 8"/>
          <p:cNvSpPr>
            <a:spLocks noGrp="1"/>
          </p:cNvSpPr>
          <p:nvPr>
            <p:ph type="title" hasCustomPrompt="1"/>
          </p:nvPr>
        </p:nvSpPr>
        <p:spPr>
          <a:xfrm>
            <a:off x="503238" y="2627999"/>
            <a:ext cx="5903988" cy="1998932"/>
          </a:xfrm>
          <a:blipFill dpi="0" rotWithShape="1">
            <a:blip r:embed="rId3"/>
            <a:srcRect/>
            <a:tile tx="0" ty="0" sx="100000" sy="100000" flip="none" algn="tl"/>
          </a:blipFill>
        </p:spPr>
        <p:txBody>
          <a:bodyPr wrap="square" lIns="234000" tIns="288000" rIns="234000" bIns="828000">
            <a:spAutoFit/>
          </a:bodyPr>
          <a:lstStyle>
            <a:lvl1pPr>
              <a:lnSpc>
                <a:spcPts val="3400"/>
              </a:lnSpc>
              <a:defRPr sz="3800" kern="1200" spc="-50" baseline="0"/>
            </a:lvl1pPr>
          </a:lstStyle>
          <a:p>
            <a:r>
              <a:rPr lang="en-US" dirty="0" smtClean="0"/>
              <a:t>Click to edit</a:t>
            </a:r>
            <a:br>
              <a:rPr lang="en-US" dirty="0" smtClean="0"/>
            </a:br>
            <a:r>
              <a:rPr lang="en-US" dirty="0" smtClean="0"/>
              <a:t>Master </a:t>
            </a:r>
            <a:r>
              <a:rPr lang="en-US" smtClean="0"/>
              <a:t>title style</a:t>
            </a:r>
            <a:endParaRPr lang="en-GB" dirty="0"/>
          </a:p>
        </p:txBody>
      </p:sp>
      <p:sp>
        <p:nvSpPr>
          <p:cNvPr id="2" name="Date Placeholder 1"/>
          <p:cNvSpPr>
            <a:spLocks noGrp="1"/>
          </p:cNvSpPr>
          <p:nvPr>
            <p:ph type="dt" sz="half" idx="10"/>
          </p:nvPr>
        </p:nvSpPr>
        <p:spPr>
          <a:xfrm>
            <a:off x="503238" y="4160855"/>
            <a:ext cx="1800000" cy="468000"/>
          </a:xfrm>
          <a:prstGeom prst="rect">
            <a:avLst/>
          </a:prstGeom>
        </p:spPr>
        <p:txBody>
          <a:bodyPr lIns="234000" bIns="234000" anchor="b" anchorCtr="0"/>
          <a:lstStyle>
            <a:lvl1pPr algn="l">
              <a:defRPr sz="1700"/>
            </a:lvl1pPr>
          </a:lstStyle>
          <a:p>
            <a:fld id="{106D71B9-6685-4CE8-85FF-CD54E25C53AA}" type="datetime3">
              <a:rPr lang="en-US" smtClean="0"/>
              <a:t>4 May 2015</a:t>
            </a:fld>
            <a:endParaRPr lang="en-GB" dirty="0"/>
          </a:p>
        </p:txBody>
      </p:sp>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264324" y="503529"/>
            <a:ext cx="1905704" cy="498918"/>
          </a:xfrm>
          <a:prstGeom prst="rect">
            <a:avLst/>
          </a:prstGeom>
        </p:spPr>
      </p:pic>
    </p:spTree>
    <p:extLst>
      <p:ext uri="{BB962C8B-B14F-4D97-AF65-F5344CB8AC3E}">
        <p14:creationId xmlns:p14="http://schemas.microsoft.com/office/powerpoint/2010/main" val="367635595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ull Page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3998" y="1474788"/>
            <a:ext cx="9684000"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488632948"/>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act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3998" y="1474788"/>
            <a:ext cx="9684000" cy="4086916"/>
          </a:xfrm>
        </p:spPr>
        <p:txBody>
          <a:bodyPr/>
          <a:lstStyle>
            <a:lvl1pPr>
              <a:defRPr sz="1600" b="0">
                <a:solidFill>
                  <a:schemeClr val="accent1"/>
                </a:solidFill>
              </a:defRPr>
            </a:lvl1pPr>
            <a:lvl2pPr>
              <a:defRPr sz="1600"/>
            </a:lvl2pPr>
            <a:lvl3pPr marL="0" indent="0">
              <a:buNone/>
              <a:defRPr sz="1600"/>
            </a:lvl3pPr>
            <a:lvl4pPr marL="0" indent="0">
              <a:buNone/>
              <a:defRPr sz="1600"/>
            </a:lvl4pPr>
            <a:lvl5pPr marL="0" indent="0">
              <a:buFont typeface="Arial" panose="020B0604020202020204" pitchFamily="34" charset="0"/>
              <a:buNone/>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GB"/>
          </a:p>
        </p:txBody>
      </p:sp>
      <p:sp>
        <p:nvSpPr>
          <p:cNvPr id="10" name="TextBox 6"/>
          <p:cNvSpPr txBox="1"/>
          <p:nvPr userDrawn="1"/>
        </p:nvSpPr>
        <p:spPr>
          <a:xfrm>
            <a:off x="490711" y="5758471"/>
            <a:ext cx="9684760" cy="1297529"/>
          </a:xfrm>
          <a:prstGeom prst="rect">
            <a:avLst/>
          </a:prstGeom>
          <a:noFill/>
        </p:spPr>
        <p:txBody>
          <a:bodyPr wrap="square" lIns="0" tIns="0" rIns="0" bIns="0" rtlCol="0" anchor="b" anchorCtr="0">
            <a:noAutofit/>
          </a:bodyPr>
          <a:lstStyle>
            <a:defPPr>
              <a:defRPr lang="en-US"/>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a:lstStyle>
          <a:p>
            <a:r>
              <a:rPr lang="en-US" sz="800" kern="1200" dirty="0" smtClean="0">
                <a:solidFill>
                  <a:schemeClr val="tx1"/>
                </a:solidFill>
                <a:effectLst/>
                <a:latin typeface="+mn-lt"/>
                <a:ea typeface="+mn-ea"/>
                <a:cs typeface="+mn-cs"/>
              </a:rPr>
              <a:t>This presentation by JLT Re (North America) Inc. is intended to provide only general information based on sources we believe are reliable.  JLT Re (North America) Inc. makes no representations or warranties, express or implied, as to the accuracy of any of the information herein, which is not intended to be taken as advice with respect to any individual situation and cannot be relied upon as such. </a:t>
            </a:r>
            <a:endParaRPr lang="en-GB" sz="800" kern="1200" dirty="0" smtClean="0">
              <a:solidFill>
                <a:schemeClr val="tx1"/>
              </a:solidFill>
              <a:effectLst/>
              <a:latin typeface="+mn-lt"/>
              <a:ea typeface="+mn-ea"/>
              <a:cs typeface="+mn-cs"/>
            </a:endParaRPr>
          </a:p>
          <a:p>
            <a:r>
              <a:rPr lang="en-US" sz="800" kern="1200" dirty="0" smtClean="0">
                <a:solidFill>
                  <a:schemeClr val="tx1"/>
                </a:solidFill>
                <a:effectLst/>
                <a:latin typeface="+mn-lt"/>
                <a:ea typeface="+mn-ea"/>
                <a:cs typeface="+mn-cs"/>
              </a:rPr>
              <a:t> </a:t>
            </a:r>
            <a:endParaRPr lang="en-GB" sz="800" kern="1200" dirty="0" smtClean="0">
              <a:solidFill>
                <a:schemeClr val="tx1"/>
              </a:solidFill>
              <a:effectLst/>
              <a:latin typeface="+mn-lt"/>
              <a:ea typeface="+mn-ea"/>
              <a:cs typeface="+mn-cs"/>
            </a:endParaRPr>
          </a:p>
          <a:p>
            <a:r>
              <a:rPr lang="en-US" sz="800" kern="1200" dirty="0" smtClean="0">
                <a:solidFill>
                  <a:schemeClr val="tx1"/>
                </a:solidFill>
                <a:effectLst/>
                <a:latin typeface="+mn-lt"/>
                <a:ea typeface="+mn-ea"/>
                <a:cs typeface="+mn-cs"/>
              </a:rPr>
              <a:t>Any statements concerning tax, accounting, legal or regulatory matters should be understood to be general observations based solely on our experience as reinsurance brokers and risk consultants.  We are not tax, accounting, legal or regulatory professionals and any such information provided is not professional advice.  These matters should be reviewed with your own qualified advisors in these areas.</a:t>
            </a:r>
            <a:endParaRPr lang="en-GB" sz="800" kern="1200" dirty="0" smtClean="0">
              <a:solidFill>
                <a:schemeClr val="tx1"/>
              </a:solidFill>
              <a:effectLst/>
              <a:latin typeface="+mn-lt"/>
              <a:ea typeface="+mn-ea"/>
              <a:cs typeface="+mn-cs"/>
            </a:endParaRPr>
          </a:p>
          <a:p>
            <a:r>
              <a:rPr lang="en-US" sz="800" kern="1200" dirty="0" smtClean="0">
                <a:solidFill>
                  <a:schemeClr val="tx1"/>
                </a:solidFill>
                <a:effectLst/>
                <a:latin typeface="+mn-lt"/>
                <a:ea typeface="+mn-ea"/>
                <a:cs typeface="+mn-cs"/>
              </a:rPr>
              <a:t> </a:t>
            </a:r>
            <a:endParaRPr lang="en-GB" sz="800" kern="1200" dirty="0" smtClean="0">
              <a:solidFill>
                <a:schemeClr val="tx1"/>
              </a:solidFill>
              <a:effectLst/>
              <a:latin typeface="+mn-lt"/>
              <a:ea typeface="+mn-ea"/>
              <a:cs typeface="+mn-cs"/>
            </a:endParaRPr>
          </a:p>
          <a:p>
            <a:r>
              <a:rPr lang="en-US" sz="800" kern="1200" dirty="0" smtClean="0">
                <a:solidFill>
                  <a:schemeClr val="tx1"/>
                </a:solidFill>
                <a:effectLst/>
                <a:latin typeface="+mn-lt"/>
                <a:ea typeface="+mn-ea"/>
                <a:cs typeface="+mn-cs"/>
              </a:rPr>
              <a:t>This document may not be copied or reproduced in any form without the express permission of JLT Re (North America) Inc., except that clients of JLT Re (North America) Inc. need not obtain such permission when using this report for internal business purposes.</a:t>
            </a:r>
            <a:endParaRPr lang="en-GB" sz="800" kern="1200" dirty="0" smtClean="0">
              <a:solidFill>
                <a:schemeClr val="tx1"/>
              </a:solidFill>
              <a:effectLst/>
              <a:latin typeface="+mn-lt"/>
              <a:ea typeface="+mn-ea"/>
              <a:cs typeface="+mn-cs"/>
            </a:endParaRPr>
          </a:p>
          <a:p>
            <a:pPr algn="l"/>
            <a:endParaRPr lang="en-GB" sz="800" dirty="0" smtClean="0">
              <a:solidFill>
                <a:schemeClr val="tx1"/>
              </a:solidFill>
              <a:latin typeface="+mj-lt"/>
            </a:endParaRPr>
          </a:p>
        </p:txBody>
      </p:sp>
    </p:spTree>
    <p:extLst>
      <p:ext uri="{BB962C8B-B14F-4D97-AF65-F5344CB8AC3E}">
        <p14:creationId xmlns:p14="http://schemas.microsoft.com/office/powerpoint/2010/main" val="346149541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_Pictur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08" y="1110"/>
            <a:ext cx="10692000" cy="7558768"/>
          </a:xfrm>
          <a:prstGeom prst="rect">
            <a:avLst/>
          </a:prstGeom>
        </p:spPr>
      </p:pic>
      <p:sp>
        <p:nvSpPr>
          <p:cNvPr id="7" name="Title 8"/>
          <p:cNvSpPr>
            <a:spLocks noGrp="1"/>
          </p:cNvSpPr>
          <p:nvPr>
            <p:ph type="title" hasCustomPrompt="1"/>
          </p:nvPr>
        </p:nvSpPr>
        <p:spPr>
          <a:xfrm>
            <a:off x="503238" y="2627999"/>
            <a:ext cx="5903988" cy="1998932"/>
          </a:xfrm>
          <a:blipFill dpi="0" rotWithShape="1">
            <a:blip r:embed="rId3"/>
            <a:srcRect/>
            <a:tile tx="0" ty="0" sx="100000" sy="100000" flip="none" algn="tl"/>
          </a:blipFill>
        </p:spPr>
        <p:txBody>
          <a:bodyPr wrap="square" lIns="234000" tIns="288000" rIns="234000" bIns="828000">
            <a:spAutoFit/>
          </a:bodyPr>
          <a:lstStyle>
            <a:lvl1pPr>
              <a:lnSpc>
                <a:spcPts val="3400"/>
              </a:lnSpc>
              <a:defRPr sz="3800" kern="1200" spc="-50" baseline="0"/>
            </a:lvl1pPr>
          </a:lstStyle>
          <a:p>
            <a:r>
              <a:rPr lang="en-US" dirty="0" smtClean="0"/>
              <a:t>Click to edit</a:t>
            </a:r>
            <a:br>
              <a:rPr lang="en-US" dirty="0" smtClean="0"/>
            </a:br>
            <a:r>
              <a:rPr lang="en-US" dirty="0" smtClean="0"/>
              <a:t>Master </a:t>
            </a:r>
            <a:r>
              <a:rPr lang="en-US" smtClean="0"/>
              <a:t>title style</a:t>
            </a:r>
            <a:endParaRPr lang="en-GB" dirty="0"/>
          </a:p>
        </p:txBody>
      </p:sp>
      <p:sp>
        <p:nvSpPr>
          <p:cNvPr id="8" name="Date Placeholder 1"/>
          <p:cNvSpPr>
            <a:spLocks noGrp="1"/>
          </p:cNvSpPr>
          <p:nvPr>
            <p:ph type="dt" sz="half" idx="10"/>
          </p:nvPr>
        </p:nvSpPr>
        <p:spPr>
          <a:xfrm>
            <a:off x="503238" y="4160855"/>
            <a:ext cx="1800000" cy="468000"/>
          </a:xfrm>
          <a:prstGeom prst="rect">
            <a:avLst/>
          </a:prstGeom>
        </p:spPr>
        <p:txBody>
          <a:bodyPr lIns="234000" bIns="234000" anchor="b" anchorCtr="0"/>
          <a:lstStyle>
            <a:lvl1pPr algn="l">
              <a:defRPr sz="1700"/>
            </a:lvl1pPr>
          </a:lstStyle>
          <a:p>
            <a:fld id="{2B21CB98-5D43-447A-AF1A-C7F2C253EBB8}" type="datetime3">
              <a:rPr lang="en-US" smtClean="0"/>
              <a:t>4 May 2015</a:t>
            </a:fld>
            <a:endParaRPr lang="en-GB" dirty="0"/>
          </a:p>
        </p:txBody>
      </p:sp>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229599" y="503529"/>
            <a:ext cx="1905704" cy="498918"/>
          </a:xfrm>
          <a:prstGeom prst="rect">
            <a:avLst/>
          </a:prstGeom>
        </p:spPr>
      </p:pic>
    </p:spTree>
    <p:extLst>
      <p:ext uri="{BB962C8B-B14F-4D97-AF65-F5344CB8AC3E}">
        <p14:creationId xmlns:p14="http://schemas.microsoft.com/office/powerpoint/2010/main" val="2295497207"/>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_Text">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14000" y="2628000"/>
            <a:ext cx="5903988" cy="2014732"/>
          </a:xfrm>
          <a:prstGeom prst="rect">
            <a:avLst/>
          </a:prstGeom>
        </p:spPr>
      </p:pic>
      <p:sp>
        <p:nvSpPr>
          <p:cNvPr id="9" name="Title 8"/>
          <p:cNvSpPr>
            <a:spLocks noGrp="1"/>
          </p:cNvSpPr>
          <p:nvPr>
            <p:ph type="title" hasCustomPrompt="1"/>
          </p:nvPr>
        </p:nvSpPr>
        <p:spPr>
          <a:xfrm>
            <a:off x="241872" y="2628000"/>
            <a:ext cx="5903988" cy="2014732"/>
          </a:xfrm>
          <a:noFill/>
        </p:spPr>
        <p:txBody>
          <a:bodyPr wrap="square" lIns="234000" tIns="288000" rIns="234000" bIns="288000">
            <a:noAutofit/>
          </a:bodyPr>
          <a:lstStyle>
            <a:lvl1pPr>
              <a:lnSpc>
                <a:spcPts val="3400"/>
              </a:lnSpc>
              <a:defRPr sz="3800" kern="1200" spc="-50" baseline="0"/>
            </a:lvl1pPr>
          </a:lstStyle>
          <a:p>
            <a:r>
              <a:rPr lang="en-US" dirty="0" smtClean="0"/>
              <a:t>Click to edit</a:t>
            </a:r>
            <a:br>
              <a:rPr lang="en-US" dirty="0" smtClean="0"/>
            </a:br>
            <a:r>
              <a:rPr lang="en-US" dirty="0" smtClean="0"/>
              <a:t>Master title style</a:t>
            </a:r>
            <a:endParaRPr lang="en-GB" dirty="0"/>
          </a:p>
        </p:txBody>
      </p:sp>
      <p:sp>
        <p:nvSpPr>
          <p:cNvPr id="2" name="Date Placeholder 1"/>
          <p:cNvSpPr>
            <a:spLocks noGrp="1"/>
          </p:cNvSpPr>
          <p:nvPr>
            <p:ph type="dt" sz="half" idx="10"/>
          </p:nvPr>
        </p:nvSpPr>
        <p:spPr>
          <a:xfrm>
            <a:off x="241872" y="4174732"/>
            <a:ext cx="1800000" cy="468000"/>
          </a:xfrm>
          <a:prstGeom prst="rect">
            <a:avLst/>
          </a:prstGeom>
        </p:spPr>
        <p:txBody>
          <a:bodyPr lIns="234000" bIns="234000" anchor="b" anchorCtr="0"/>
          <a:lstStyle>
            <a:lvl1pPr algn="l">
              <a:defRPr sz="1700"/>
            </a:lvl1pPr>
          </a:lstStyle>
          <a:p>
            <a:fld id="{A2FCDE7D-773D-428F-8F9F-593B148A0F46}" type="datetime3">
              <a:rPr lang="en-US" smtClean="0"/>
              <a:t>4 May 2015</a:t>
            </a:fld>
            <a:endParaRPr lang="en-GB" dirty="0"/>
          </a:p>
        </p:txBody>
      </p:sp>
    </p:spTree>
    <p:extLst>
      <p:ext uri="{BB962C8B-B14F-4D97-AF65-F5344CB8AC3E}">
        <p14:creationId xmlns:p14="http://schemas.microsoft.com/office/powerpoint/2010/main" val="2428976842"/>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504000" y="2951999"/>
            <a:ext cx="1008000" cy="1350125"/>
          </a:xfrm>
        </p:spPr>
        <p:txBody>
          <a:bodyPr>
            <a:noAutofit/>
          </a:bodyPr>
          <a:lstStyle>
            <a:lvl1pPr marL="0" indent="0">
              <a:lnSpc>
                <a:spcPts val="9800"/>
              </a:lnSpc>
              <a:spcBef>
                <a:spcPts val="0"/>
              </a:spcBef>
              <a:spcAft>
                <a:spcPts val="0"/>
              </a:spcAft>
              <a:buFont typeface="Arial" panose="020B0604020202020204" pitchFamily="34" charset="0"/>
              <a:buNone/>
              <a:defRPr sz="10600" b="0" cap="all" baseline="0">
                <a:solidFill>
                  <a:schemeClr val="tx2"/>
                </a:solidFill>
              </a:defRPr>
            </a:lvl1pPr>
            <a:lvl2pPr marL="0" indent="0">
              <a:lnSpc>
                <a:spcPts val="9800"/>
              </a:lnSpc>
              <a:spcBef>
                <a:spcPts val="0"/>
              </a:spcBef>
              <a:spcAft>
                <a:spcPts val="0"/>
              </a:spcAft>
              <a:buFont typeface="Arial" panose="020B0604020202020204" pitchFamily="34" charset="0"/>
              <a:buNone/>
              <a:defRPr sz="10600" b="0" cap="all" baseline="0">
                <a:solidFill>
                  <a:schemeClr val="tx2"/>
                </a:solidFill>
              </a:defRPr>
            </a:lvl2pPr>
            <a:lvl3pPr marL="0" indent="0">
              <a:lnSpc>
                <a:spcPts val="9800"/>
              </a:lnSpc>
              <a:spcBef>
                <a:spcPts val="0"/>
              </a:spcBef>
              <a:spcAft>
                <a:spcPts val="0"/>
              </a:spcAft>
              <a:buNone/>
              <a:defRPr sz="10600" b="0" cap="all" baseline="0">
                <a:solidFill>
                  <a:schemeClr val="tx2"/>
                </a:solidFill>
              </a:defRPr>
            </a:lvl3pPr>
            <a:lvl4pPr marL="0" indent="0">
              <a:lnSpc>
                <a:spcPts val="9800"/>
              </a:lnSpc>
              <a:spcBef>
                <a:spcPts val="0"/>
              </a:spcBef>
              <a:spcAft>
                <a:spcPts val="0"/>
              </a:spcAft>
              <a:buNone/>
              <a:defRPr sz="10600" b="0" cap="all" baseline="0">
                <a:solidFill>
                  <a:schemeClr val="tx2"/>
                </a:solidFill>
              </a:defRPr>
            </a:lvl4pPr>
            <a:lvl5pPr marL="0" indent="0">
              <a:lnSpc>
                <a:spcPts val="9800"/>
              </a:lnSpc>
              <a:spcBef>
                <a:spcPts val="0"/>
              </a:spcBef>
              <a:spcAft>
                <a:spcPts val="0"/>
              </a:spcAft>
              <a:buFont typeface="Arial" panose="020B0604020202020204" pitchFamily="34" charset="0"/>
              <a:buNone/>
              <a:defRPr sz="10600" b="0" cap="all" baseline="0">
                <a:solidFill>
                  <a:schemeClr val="tx2"/>
                </a:solidFill>
              </a:defRPr>
            </a:lvl5pPr>
            <a:lvl6pPr marL="0" indent="0">
              <a:lnSpc>
                <a:spcPts val="9800"/>
              </a:lnSpc>
              <a:spcBef>
                <a:spcPts val="0"/>
              </a:spcBef>
              <a:spcAft>
                <a:spcPts val="0"/>
              </a:spcAft>
              <a:buFont typeface="Arial" panose="020B0604020202020204" pitchFamily="34" charset="0"/>
              <a:buNone/>
              <a:defRPr sz="10600" b="0" cap="all" baseline="0">
                <a:solidFill>
                  <a:schemeClr val="tx2"/>
                </a:solidFill>
              </a:defRPr>
            </a:lvl6pPr>
            <a:lvl7pPr marL="0" indent="0">
              <a:lnSpc>
                <a:spcPts val="9800"/>
              </a:lnSpc>
              <a:spcBef>
                <a:spcPts val="0"/>
              </a:spcBef>
              <a:spcAft>
                <a:spcPts val="0"/>
              </a:spcAft>
              <a:buFont typeface="Arial" panose="020B0604020202020204" pitchFamily="34" charset="0"/>
              <a:buNone/>
              <a:defRPr sz="10600" b="0" cap="all" baseline="0">
                <a:solidFill>
                  <a:schemeClr val="tx2"/>
                </a:solidFill>
              </a:defRPr>
            </a:lvl7pPr>
            <a:lvl8pPr marL="0" indent="0">
              <a:lnSpc>
                <a:spcPts val="9800"/>
              </a:lnSpc>
              <a:spcBef>
                <a:spcPts val="0"/>
              </a:spcBef>
              <a:spcAft>
                <a:spcPts val="0"/>
              </a:spcAft>
              <a:buFont typeface="Arial" panose="020B0604020202020204" pitchFamily="34" charset="0"/>
              <a:buNone/>
              <a:defRPr sz="10600" b="0" cap="all" baseline="0">
                <a:solidFill>
                  <a:schemeClr val="tx2"/>
                </a:solidFill>
              </a:defRPr>
            </a:lvl8pPr>
            <a:lvl9pPr marL="0" indent="0">
              <a:lnSpc>
                <a:spcPts val="9800"/>
              </a:lnSpc>
              <a:spcBef>
                <a:spcPts val="0"/>
              </a:spcBef>
              <a:spcAft>
                <a:spcPts val="0"/>
              </a:spcAft>
              <a:buNone/>
              <a:defRPr sz="10600" b="0" cap="all" baseline="0">
                <a:solidFill>
                  <a:schemeClr val="tx2"/>
                </a:solidFill>
              </a:defRPr>
            </a:lvl9pPr>
          </a:lstStyle>
          <a:p>
            <a:pPr lvl="0"/>
            <a:r>
              <a:rPr lang="en-US" dirty="0" smtClean="0"/>
              <a:t>#</a:t>
            </a:r>
          </a:p>
        </p:txBody>
      </p:sp>
      <p:sp>
        <p:nvSpPr>
          <p:cNvPr id="9" name="Title 8"/>
          <p:cNvSpPr>
            <a:spLocks noGrp="1"/>
          </p:cNvSpPr>
          <p:nvPr>
            <p:ph type="title"/>
          </p:nvPr>
        </p:nvSpPr>
        <p:spPr>
          <a:xfrm>
            <a:off x="1529999" y="2952000"/>
            <a:ext cx="7290000" cy="1350125"/>
          </a:xfrm>
        </p:spPr>
        <p:txBody>
          <a:bodyPr>
            <a:noAutofit/>
          </a:bodyPr>
          <a:lstStyle>
            <a:lvl1pPr>
              <a:lnSpc>
                <a:spcPts val="4200"/>
              </a:lnSpc>
              <a:defRPr sz="4800"/>
            </a:lvl1pPr>
          </a:lstStyle>
          <a:p>
            <a:r>
              <a:rPr lang="en-US" dirty="0" smtClean="0"/>
              <a:t>Click to edit Master title style</a:t>
            </a:r>
            <a:endParaRPr lang="en-GB" dirty="0"/>
          </a:p>
        </p:txBody>
      </p:sp>
    </p:spTree>
    <p:extLst>
      <p:ext uri="{BB962C8B-B14F-4D97-AF65-F5344CB8AC3E}">
        <p14:creationId xmlns:p14="http://schemas.microsoft.com/office/powerpoint/2010/main" val="3323727033"/>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of Contents Slid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504000" y="1474788"/>
            <a:ext cx="6361938" cy="5365750"/>
          </a:xfrm>
        </p:spPr>
        <p:txBody>
          <a:bodyPr/>
          <a:lstStyle>
            <a:lvl1pPr algn="l">
              <a:tabLst>
                <a:tab pos="6370638" algn="r"/>
              </a:tabLst>
              <a:defRPr sz="2000" b="0" cap="all" baseline="0"/>
            </a:lvl1pPr>
            <a:lvl2pPr marL="0" indent="0">
              <a:spcAft>
                <a:spcPts val="0"/>
              </a:spcAft>
              <a:buFont typeface="Arial" panose="020B0604020202020204" pitchFamily="34" charset="0"/>
              <a:buNone/>
              <a:tabLst>
                <a:tab pos="6370638" algn="r"/>
              </a:tabLst>
              <a:defRPr/>
            </a:lvl2pPr>
            <a:lvl3pPr marL="0" indent="0">
              <a:spcAft>
                <a:spcPts val="0"/>
              </a:spcAft>
              <a:buNone/>
              <a:tabLst>
                <a:tab pos="6370638" algn="r"/>
              </a:tabLst>
              <a:defRPr/>
            </a:lvl3pPr>
            <a:lvl4pPr marL="0" indent="0">
              <a:spcAft>
                <a:spcPts val="0"/>
              </a:spcAft>
              <a:buNone/>
              <a:tabLst>
                <a:tab pos="6370638" algn="r"/>
              </a:tabLst>
              <a:defRPr/>
            </a:lvl4pPr>
            <a:lvl5pPr marL="0" indent="0">
              <a:spcAft>
                <a:spcPts val="0"/>
              </a:spcAft>
              <a:buFont typeface="Arial" panose="020B0604020202020204" pitchFamily="34" charset="0"/>
              <a:buNone/>
              <a:tabLst>
                <a:tab pos="6370638" algn="r"/>
              </a:tabLst>
              <a:defRPr/>
            </a:lvl5pPr>
            <a:lvl6pPr marL="0" indent="0">
              <a:spcAft>
                <a:spcPts val="0"/>
              </a:spcAft>
              <a:buFont typeface="Arial" panose="020B0604020202020204" pitchFamily="34" charset="0"/>
              <a:buNone/>
              <a:tabLst>
                <a:tab pos="6370638" algn="r"/>
              </a:tabLst>
              <a:defRPr/>
            </a:lvl6pPr>
            <a:lvl7pPr marL="0" indent="0">
              <a:spcAft>
                <a:spcPts val="0"/>
              </a:spcAft>
              <a:buFont typeface="Arial" panose="020B0604020202020204" pitchFamily="34" charset="0"/>
              <a:buNone/>
              <a:tabLst>
                <a:tab pos="6370638" algn="r"/>
              </a:tabLst>
              <a:defRPr/>
            </a:lvl7pPr>
            <a:lvl8pPr marL="0" indent="0">
              <a:spcAft>
                <a:spcPts val="0"/>
              </a:spcAft>
              <a:buFont typeface="Arial" panose="020B0604020202020204" pitchFamily="34" charset="0"/>
              <a:buNone/>
              <a:tabLst>
                <a:tab pos="6370638" algn="r"/>
              </a:tabLst>
              <a:defRPr/>
            </a:lvl8pPr>
            <a:lvl9pPr marL="0" indent="0">
              <a:spcAft>
                <a:spcPts val="0"/>
              </a:spcAft>
              <a:buFont typeface="Arial" panose="020B0604020202020204" pitchFamily="34" charset="0"/>
              <a:buNone/>
              <a:tabLst>
                <a:tab pos="6370638" algn="r"/>
              </a:tabLst>
              <a:defRPr/>
            </a:lvl9pPr>
          </a:lstStyle>
          <a:p>
            <a:pPr lvl="0"/>
            <a:r>
              <a:rPr lang="en-US" dirty="0" smtClean="0"/>
              <a:t>Click to edit Master text styles	1</a:t>
            </a:r>
          </a:p>
          <a:p>
            <a:pPr lvl="1"/>
            <a:r>
              <a:rPr lang="en-US" dirty="0" smtClean="0"/>
              <a:t>Second level	1</a:t>
            </a:r>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userDrawn="1"/>
        </p:nvSpPr>
        <p:spPr>
          <a:xfrm>
            <a:off x="504000" y="468000"/>
            <a:ext cx="7848000" cy="324000"/>
          </a:xfrm>
          <a:prstGeom prst="rect">
            <a:avLst/>
          </a:prstGeom>
          <a:noFill/>
        </p:spPr>
        <p:txBody>
          <a:bodyPr wrap="square" lIns="0" tIns="0" rIns="0" bIns="0" rtlCol="0">
            <a:spAutoFit/>
          </a:bodyPr>
          <a:lstStyle/>
          <a:p>
            <a:r>
              <a:rPr lang="en-GB" sz="2600" dirty="0" smtClean="0"/>
              <a:t>TABLE OF</a:t>
            </a:r>
          </a:p>
        </p:txBody>
      </p:sp>
      <p:sp>
        <p:nvSpPr>
          <p:cNvPr id="16" name="TextBox 15"/>
          <p:cNvSpPr txBox="1"/>
          <p:nvPr userDrawn="1"/>
        </p:nvSpPr>
        <p:spPr>
          <a:xfrm>
            <a:off x="504000" y="802800"/>
            <a:ext cx="7848000" cy="307777"/>
          </a:xfrm>
          <a:prstGeom prst="rect">
            <a:avLst/>
          </a:prstGeom>
          <a:noFill/>
        </p:spPr>
        <p:txBody>
          <a:bodyPr wrap="square" lIns="0" tIns="0" rIns="0" bIns="0" rtlCol="0">
            <a:spAutoFit/>
          </a:bodyPr>
          <a:lstStyle/>
          <a:p>
            <a:r>
              <a:rPr lang="en-GB" sz="2000" dirty="0" smtClean="0">
                <a:solidFill>
                  <a:schemeClr val="tx2"/>
                </a:solidFill>
              </a:rPr>
              <a:t>CONTENTS</a:t>
            </a:r>
          </a:p>
        </p:txBody>
      </p:sp>
    </p:spTree>
    <p:extLst>
      <p:ext uri="{BB962C8B-B14F-4D97-AF65-F5344CB8AC3E}">
        <p14:creationId xmlns:p14="http://schemas.microsoft.com/office/powerpoint/2010/main" val="1150996515"/>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One Column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3999" y="1474788"/>
            <a:ext cx="6649275" cy="53640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504000" y="468000"/>
            <a:ext cx="8020800" cy="432000"/>
          </a:xfrm>
        </p:spPr>
        <p:txBody>
          <a:bodyPr/>
          <a:lstStyle/>
          <a:p>
            <a:r>
              <a:rPr lang="en-US" smtClean="0"/>
              <a:t>Click to edit Master title style</a:t>
            </a:r>
            <a:endParaRPr lang="en-GB"/>
          </a:p>
        </p:txBody>
      </p:sp>
    </p:spTree>
    <p:extLst>
      <p:ext uri="{BB962C8B-B14F-4D97-AF65-F5344CB8AC3E}">
        <p14:creationId xmlns:p14="http://schemas.microsoft.com/office/powerpoint/2010/main" val="3588560110"/>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Slide (2/3 - 1/3)">
    <p:spTree>
      <p:nvGrpSpPr>
        <p:cNvPr id="1" name=""/>
        <p:cNvGrpSpPr/>
        <p:nvPr/>
      </p:nvGrpSpPr>
      <p:grpSpPr>
        <a:xfrm>
          <a:off x="0" y="0"/>
          <a:ext cx="0" cy="0"/>
          <a:chOff x="0" y="0"/>
          <a:chExt cx="0" cy="0"/>
        </a:xfrm>
      </p:grpSpPr>
      <p:sp>
        <p:nvSpPr>
          <p:cNvPr id="3" name="Content Placeholder 2"/>
          <p:cNvSpPr>
            <a:spLocks noGrp="1"/>
          </p:cNvSpPr>
          <p:nvPr>
            <p:ph idx="1"/>
          </p:nvPr>
        </p:nvSpPr>
        <p:spPr>
          <a:xfrm>
            <a:off x="504000" y="1474788"/>
            <a:ext cx="6361938"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Content Placeholder 6"/>
          <p:cNvSpPr>
            <a:spLocks noGrp="1"/>
          </p:cNvSpPr>
          <p:nvPr>
            <p:ph sz="quarter" idx="14"/>
          </p:nvPr>
        </p:nvSpPr>
        <p:spPr>
          <a:xfrm>
            <a:off x="7153275" y="1474788"/>
            <a:ext cx="3034724"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10" name="Title 9"/>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509460949"/>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3999" y="1474788"/>
            <a:ext cx="4698000"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Content Placeholder 6"/>
          <p:cNvSpPr>
            <a:spLocks noGrp="1"/>
          </p:cNvSpPr>
          <p:nvPr>
            <p:ph sz="quarter" idx="14"/>
          </p:nvPr>
        </p:nvSpPr>
        <p:spPr>
          <a:xfrm>
            <a:off x="5489576" y="1474788"/>
            <a:ext cx="4698424"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2" name="Title 1"/>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1937781669"/>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Column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Content Placeholder 6"/>
          <p:cNvSpPr>
            <a:spLocks noGrp="1"/>
          </p:cNvSpPr>
          <p:nvPr>
            <p:ph sz="quarter" idx="14"/>
          </p:nvPr>
        </p:nvSpPr>
        <p:spPr>
          <a:xfrm>
            <a:off x="7149600" y="1474788"/>
            <a:ext cx="3038400" cy="53640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13" name="Content Placeholder 6"/>
          <p:cNvSpPr>
            <a:spLocks noGrp="1"/>
          </p:cNvSpPr>
          <p:nvPr>
            <p:ph sz="quarter" idx="15"/>
          </p:nvPr>
        </p:nvSpPr>
        <p:spPr>
          <a:xfrm>
            <a:off x="503237" y="1474788"/>
            <a:ext cx="3038400" cy="53640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14" name="Content Placeholder 6"/>
          <p:cNvSpPr>
            <a:spLocks noGrp="1"/>
          </p:cNvSpPr>
          <p:nvPr>
            <p:ph sz="quarter" idx="16"/>
          </p:nvPr>
        </p:nvSpPr>
        <p:spPr>
          <a:xfrm>
            <a:off x="3825874" y="1474788"/>
            <a:ext cx="3038400" cy="53640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2" name="Title 1"/>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176622951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Text">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52630" y="2627999"/>
            <a:ext cx="5903988" cy="2000856"/>
          </a:xfrm>
          <a:blipFill dpi="0" rotWithShape="1">
            <a:blip r:embed="rId2"/>
            <a:srcRect/>
            <a:tile tx="0" ty="0" sx="100000" sy="100000" flip="none" algn="tl"/>
          </a:blipFill>
        </p:spPr>
        <p:txBody>
          <a:bodyPr wrap="square" lIns="234000" tIns="288000" rIns="234000" bIns="828000">
            <a:spAutoFit/>
          </a:bodyPr>
          <a:lstStyle>
            <a:lvl1pPr>
              <a:lnSpc>
                <a:spcPts val="3400"/>
              </a:lnSpc>
              <a:defRPr sz="3800" kern="1200" spc="-50" baseline="0"/>
            </a:lvl1pPr>
          </a:lstStyle>
          <a:p>
            <a:r>
              <a:rPr lang="en-US" dirty="0" smtClean="0"/>
              <a:t>Click to edit</a:t>
            </a:r>
            <a:br>
              <a:rPr lang="en-US" dirty="0" smtClean="0"/>
            </a:br>
            <a:r>
              <a:rPr lang="en-US" dirty="0" smtClean="0"/>
              <a:t>Master title style</a:t>
            </a:r>
            <a:endParaRPr lang="en-GB" dirty="0"/>
          </a:p>
        </p:txBody>
      </p:sp>
      <p:sp>
        <p:nvSpPr>
          <p:cNvPr id="2" name="Date Placeholder 1"/>
          <p:cNvSpPr>
            <a:spLocks noGrp="1"/>
          </p:cNvSpPr>
          <p:nvPr>
            <p:ph type="dt" sz="half" idx="10"/>
          </p:nvPr>
        </p:nvSpPr>
        <p:spPr>
          <a:xfrm>
            <a:off x="252630" y="4160855"/>
            <a:ext cx="1800000" cy="468000"/>
          </a:xfrm>
          <a:prstGeom prst="rect">
            <a:avLst/>
          </a:prstGeom>
        </p:spPr>
        <p:txBody>
          <a:bodyPr lIns="234000" bIns="234000" anchor="b" anchorCtr="0"/>
          <a:lstStyle>
            <a:lvl1pPr algn="l">
              <a:defRPr sz="1700"/>
            </a:lvl1pPr>
          </a:lstStyle>
          <a:p>
            <a:fld id="{FC7FE64C-94BF-40C1-8304-36A0DE45B047}" type="datetime3">
              <a:rPr lang="en-US" smtClean="0"/>
              <a:t>4 May 2015</a:t>
            </a:fld>
            <a:endParaRPr lang="en-GB" dirty="0"/>
          </a:p>
        </p:txBody>
      </p:sp>
    </p:spTree>
    <p:extLst>
      <p:ext uri="{BB962C8B-B14F-4D97-AF65-F5344CB8AC3E}">
        <p14:creationId xmlns:p14="http://schemas.microsoft.com/office/powerpoint/2010/main" val="2956500308"/>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Four Up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4000" y="1474788"/>
            <a:ext cx="4698000" cy="2538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p:cNvSpPr>
            <a:spLocks noGrp="1"/>
          </p:cNvSpPr>
          <p:nvPr>
            <p:ph idx="15"/>
          </p:nvPr>
        </p:nvSpPr>
        <p:spPr>
          <a:xfrm>
            <a:off x="504000" y="4300788"/>
            <a:ext cx="4698000" cy="2538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14" name="Content Placeholder 2"/>
          <p:cNvSpPr>
            <a:spLocks noGrp="1"/>
          </p:cNvSpPr>
          <p:nvPr>
            <p:ph idx="16"/>
          </p:nvPr>
        </p:nvSpPr>
        <p:spPr>
          <a:xfrm>
            <a:off x="5490000" y="4300788"/>
            <a:ext cx="4698000" cy="2538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15" name="Content Placeholder 2"/>
          <p:cNvSpPr>
            <a:spLocks noGrp="1"/>
          </p:cNvSpPr>
          <p:nvPr>
            <p:ph idx="17"/>
          </p:nvPr>
        </p:nvSpPr>
        <p:spPr>
          <a:xfrm>
            <a:off x="5490000" y="1474788"/>
            <a:ext cx="4698000" cy="2538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2" name="Title 1"/>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3123803354"/>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ull Page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3998" y="1474788"/>
            <a:ext cx="9684000"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985748602"/>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act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3998" y="1474787"/>
            <a:ext cx="9684000" cy="4086000"/>
          </a:xfrm>
        </p:spPr>
        <p:txBody>
          <a:bodyPr/>
          <a:lstStyle>
            <a:lvl1pPr>
              <a:defRPr b="0">
                <a:solidFill>
                  <a:schemeClr val="tx1"/>
                </a:solidFill>
              </a:defRPr>
            </a:lvl1pPr>
            <a:lvl2pPr>
              <a:defRPr b="0">
                <a:solidFill>
                  <a:schemeClr val="tx1"/>
                </a:solidFill>
              </a:defRPr>
            </a:lvl2pPr>
            <a:lvl3pPr marL="0" indent="0">
              <a:buFont typeface="Arial" panose="020B0604020202020204" pitchFamily="34" charset="0"/>
              <a:buNone/>
              <a:defRPr b="0">
                <a:solidFill>
                  <a:schemeClr val="tx1"/>
                </a:solidFill>
              </a:defRPr>
            </a:lvl3pPr>
            <a:lvl4pPr marL="358775" indent="-358775">
              <a:buNone/>
              <a:defRPr b="0">
                <a:solidFill>
                  <a:schemeClr val="tx1"/>
                </a:solidFill>
              </a:defRPr>
            </a:lvl4pPr>
            <a:lvl5pPr marL="0" indent="0">
              <a:buNone/>
              <a:defRPr b="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GB"/>
          </a:p>
        </p:txBody>
      </p:sp>
      <p:sp>
        <p:nvSpPr>
          <p:cNvPr id="14" name="TextBox 13"/>
          <p:cNvSpPr txBox="1"/>
          <p:nvPr userDrawn="1"/>
        </p:nvSpPr>
        <p:spPr>
          <a:xfrm>
            <a:off x="503238" y="5560787"/>
            <a:ext cx="9684760" cy="1298446"/>
          </a:xfrm>
          <a:prstGeom prst="rect">
            <a:avLst/>
          </a:prstGeom>
          <a:noFill/>
        </p:spPr>
        <p:txBody>
          <a:bodyPr wrap="square" lIns="0" tIns="0" rIns="0" bIns="0" rtlCol="0" anchor="b" anchorCtr="0">
            <a:noAutofit/>
          </a:bodyPr>
          <a:lstStyle/>
          <a:p>
            <a:pPr algn="l"/>
            <a:r>
              <a:rPr lang="en-GB" sz="900" dirty="0" smtClean="0">
                <a:solidFill>
                  <a:schemeClr val="tx1"/>
                </a:solidFill>
                <a:latin typeface="+mj-lt"/>
                <a:cs typeface="Calibri"/>
              </a:rPr>
              <a:t>Whilst all reasonable care has been taken in the preparation of this presentation no liability is accepted under any circumstances by </a:t>
            </a:r>
            <a:r>
              <a:rPr lang="en-GB" sz="900" dirty="0" err="1" smtClean="0">
                <a:solidFill>
                  <a:schemeClr val="tx1"/>
                </a:solidFill>
                <a:latin typeface="+mj-lt"/>
                <a:cs typeface="Calibri"/>
              </a:rPr>
              <a:t>Jardine</a:t>
            </a:r>
            <a:r>
              <a:rPr lang="en-GB" sz="900" dirty="0" smtClean="0">
                <a:solidFill>
                  <a:schemeClr val="tx1"/>
                </a:solidFill>
                <a:latin typeface="+mj-lt"/>
                <a:cs typeface="Calibri"/>
              </a:rPr>
              <a:t> Lloyd Thompson for any loss or damage occurring as  a result of reliance on any statement, opinion, or any error or omission contained herein.  Any statement or opinion unless otherwise states should not be construed as independent research and reflects our understanding of current or proposed legislation and regulation which may change without notice.  The content of this document should not be regarded as specific advice in relation to the matters addressed.</a:t>
            </a:r>
          </a:p>
          <a:p>
            <a:pPr algn="l"/>
            <a:endParaRPr lang="en-GB" sz="900" dirty="0" smtClean="0">
              <a:solidFill>
                <a:schemeClr val="tx1"/>
              </a:solidFill>
              <a:latin typeface="+mj-lt"/>
              <a:cs typeface="Calibri"/>
            </a:endParaRPr>
          </a:p>
          <a:p>
            <a:pPr algn="l"/>
            <a:r>
              <a:rPr lang="en-GB" sz="900" dirty="0" smtClean="0">
                <a:solidFill>
                  <a:schemeClr val="tx1"/>
                </a:solidFill>
                <a:latin typeface="+mj-lt"/>
                <a:cs typeface="Calibri"/>
              </a:rPr>
              <a:t>JLT Benefit Solutions Limited.  Authorised and regulated by the Financial Conduct Authority.  A member of the </a:t>
            </a:r>
            <a:r>
              <a:rPr lang="en-GB" sz="900" dirty="0" err="1" smtClean="0">
                <a:solidFill>
                  <a:schemeClr val="tx1"/>
                </a:solidFill>
                <a:latin typeface="+mj-lt"/>
                <a:cs typeface="Calibri"/>
              </a:rPr>
              <a:t>Jardine</a:t>
            </a:r>
            <a:r>
              <a:rPr lang="en-GB" sz="900" dirty="0" smtClean="0">
                <a:solidFill>
                  <a:schemeClr val="tx1"/>
                </a:solidFill>
                <a:latin typeface="+mj-lt"/>
                <a:cs typeface="Calibri"/>
              </a:rPr>
              <a:t> Lloyd Thompson Group.  Registered office: The St </a:t>
            </a:r>
            <a:r>
              <a:rPr lang="en-GB" sz="900" dirty="0" err="1" smtClean="0">
                <a:solidFill>
                  <a:schemeClr val="tx1"/>
                </a:solidFill>
                <a:latin typeface="+mj-lt"/>
                <a:cs typeface="Calibri"/>
              </a:rPr>
              <a:t>Botolph</a:t>
            </a:r>
            <a:r>
              <a:rPr lang="en-GB" sz="900" dirty="0" smtClean="0">
                <a:solidFill>
                  <a:schemeClr val="tx1"/>
                </a:solidFill>
                <a:latin typeface="+mj-lt"/>
                <a:cs typeface="Calibri"/>
              </a:rPr>
              <a:t> Building, 138 </a:t>
            </a:r>
            <a:r>
              <a:rPr lang="en-GB" sz="900" dirty="0" err="1" smtClean="0">
                <a:solidFill>
                  <a:schemeClr val="tx1"/>
                </a:solidFill>
                <a:latin typeface="+mj-lt"/>
                <a:cs typeface="Calibri"/>
              </a:rPr>
              <a:t>Houndsditch</a:t>
            </a:r>
            <a:r>
              <a:rPr lang="en-GB" sz="900" dirty="0" smtClean="0">
                <a:solidFill>
                  <a:schemeClr val="tx1"/>
                </a:solidFill>
                <a:latin typeface="+mj-lt"/>
                <a:cs typeface="Calibri"/>
              </a:rPr>
              <a:t>, London EC3A 7AW.  Registered in England No. 02240496.  VAT No. 244 2321 96.</a:t>
            </a:r>
            <a:endParaRPr lang="en-GB" sz="900" dirty="0" smtClean="0">
              <a:solidFill>
                <a:schemeClr val="tx1"/>
              </a:solidFill>
              <a:latin typeface="+mj-lt"/>
            </a:endParaRPr>
          </a:p>
        </p:txBody>
      </p:sp>
    </p:spTree>
    <p:extLst>
      <p:ext uri="{BB962C8B-B14F-4D97-AF65-F5344CB8AC3E}">
        <p14:creationId xmlns:p14="http://schemas.microsoft.com/office/powerpoint/2010/main" val="95438510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504000" y="2952000"/>
            <a:ext cx="1008000" cy="1350125"/>
          </a:xfrm>
        </p:spPr>
        <p:txBody>
          <a:bodyPr>
            <a:noAutofit/>
          </a:bodyPr>
          <a:lstStyle>
            <a:lvl1pPr marL="0" indent="0">
              <a:lnSpc>
                <a:spcPts val="9800"/>
              </a:lnSpc>
              <a:spcBef>
                <a:spcPts val="0"/>
              </a:spcBef>
              <a:spcAft>
                <a:spcPts val="0"/>
              </a:spcAft>
              <a:buFont typeface="Arial" panose="020B0604020202020204" pitchFamily="34" charset="0"/>
              <a:buNone/>
              <a:defRPr sz="10600" b="0" cap="all" baseline="0">
                <a:solidFill>
                  <a:schemeClr val="tx2"/>
                </a:solidFill>
              </a:defRPr>
            </a:lvl1pPr>
            <a:lvl2pPr marL="0" indent="0">
              <a:lnSpc>
                <a:spcPts val="9800"/>
              </a:lnSpc>
              <a:spcBef>
                <a:spcPts val="0"/>
              </a:spcBef>
              <a:spcAft>
                <a:spcPts val="0"/>
              </a:spcAft>
              <a:buFont typeface="Arial" panose="020B0604020202020204" pitchFamily="34" charset="0"/>
              <a:buNone/>
              <a:defRPr sz="10600" b="0" cap="all" baseline="0">
                <a:solidFill>
                  <a:schemeClr val="tx2"/>
                </a:solidFill>
              </a:defRPr>
            </a:lvl2pPr>
            <a:lvl3pPr marL="0" indent="0">
              <a:lnSpc>
                <a:spcPts val="9800"/>
              </a:lnSpc>
              <a:spcBef>
                <a:spcPts val="0"/>
              </a:spcBef>
              <a:spcAft>
                <a:spcPts val="0"/>
              </a:spcAft>
              <a:buNone/>
              <a:defRPr sz="10600" b="0" cap="all" baseline="0">
                <a:solidFill>
                  <a:schemeClr val="tx2"/>
                </a:solidFill>
              </a:defRPr>
            </a:lvl3pPr>
            <a:lvl4pPr marL="0" indent="0">
              <a:lnSpc>
                <a:spcPts val="9800"/>
              </a:lnSpc>
              <a:spcBef>
                <a:spcPts val="0"/>
              </a:spcBef>
              <a:spcAft>
                <a:spcPts val="0"/>
              </a:spcAft>
              <a:buNone/>
              <a:defRPr sz="10600" b="0" cap="all" baseline="0">
                <a:solidFill>
                  <a:schemeClr val="tx2"/>
                </a:solidFill>
              </a:defRPr>
            </a:lvl4pPr>
            <a:lvl5pPr marL="0" indent="0">
              <a:lnSpc>
                <a:spcPts val="9800"/>
              </a:lnSpc>
              <a:spcBef>
                <a:spcPts val="0"/>
              </a:spcBef>
              <a:spcAft>
                <a:spcPts val="0"/>
              </a:spcAft>
              <a:buFont typeface="Arial" panose="020B0604020202020204" pitchFamily="34" charset="0"/>
              <a:buNone/>
              <a:defRPr sz="10600" b="0" cap="all" baseline="0">
                <a:solidFill>
                  <a:schemeClr val="tx2"/>
                </a:solidFill>
              </a:defRPr>
            </a:lvl5pPr>
            <a:lvl6pPr marL="0" indent="0">
              <a:lnSpc>
                <a:spcPts val="9800"/>
              </a:lnSpc>
              <a:spcBef>
                <a:spcPts val="0"/>
              </a:spcBef>
              <a:spcAft>
                <a:spcPts val="0"/>
              </a:spcAft>
              <a:buFont typeface="Arial" panose="020B0604020202020204" pitchFamily="34" charset="0"/>
              <a:buNone/>
              <a:defRPr sz="10600" b="0" cap="all" baseline="0">
                <a:solidFill>
                  <a:schemeClr val="tx2"/>
                </a:solidFill>
              </a:defRPr>
            </a:lvl6pPr>
            <a:lvl7pPr marL="0" indent="0">
              <a:lnSpc>
                <a:spcPts val="9800"/>
              </a:lnSpc>
              <a:spcBef>
                <a:spcPts val="0"/>
              </a:spcBef>
              <a:spcAft>
                <a:spcPts val="0"/>
              </a:spcAft>
              <a:buFont typeface="Arial" panose="020B0604020202020204" pitchFamily="34" charset="0"/>
              <a:buNone/>
              <a:defRPr sz="10600" b="0" cap="all" baseline="0">
                <a:solidFill>
                  <a:schemeClr val="tx2"/>
                </a:solidFill>
              </a:defRPr>
            </a:lvl7pPr>
            <a:lvl8pPr marL="0" indent="0">
              <a:lnSpc>
                <a:spcPts val="9800"/>
              </a:lnSpc>
              <a:spcBef>
                <a:spcPts val="0"/>
              </a:spcBef>
              <a:spcAft>
                <a:spcPts val="0"/>
              </a:spcAft>
              <a:buFont typeface="Arial" panose="020B0604020202020204" pitchFamily="34" charset="0"/>
              <a:buNone/>
              <a:defRPr sz="10600" b="0" cap="all" baseline="0">
                <a:solidFill>
                  <a:schemeClr val="tx2"/>
                </a:solidFill>
              </a:defRPr>
            </a:lvl8pPr>
            <a:lvl9pPr marL="0" indent="0">
              <a:lnSpc>
                <a:spcPts val="9800"/>
              </a:lnSpc>
              <a:spcBef>
                <a:spcPts val="0"/>
              </a:spcBef>
              <a:spcAft>
                <a:spcPts val="0"/>
              </a:spcAft>
              <a:buNone/>
              <a:defRPr sz="10600" b="0" cap="all" baseline="0">
                <a:solidFill>
                  <a:schemeClr val="tx2"/>
                </a:solidFill>
              </a:defRPr>
            </a:lvl9pPr>
          </a:lstStyle>
          <a:p>
            <a:pPr lvl="0"/>
            <a:r>
              <a:rPr lang="en-US" dirty="0" smtClean="0"/>
              <a:t>#</a:t>
            </a:r>
          </a:p>
        </p:txBody>
      </p:sp>
      <p:sp>
        <p:nvSpPr>
          <p:cNvPr id="9" name="Title 8"/>
          <p:cNvSpPr>
            <a:spLocks noGrp="1"/>
          </p:cNvSpPr>
          <p:nvPr>
            <p:ph type="title"/>
          </p:nvPr>
        </p:nvSpPr>
        <p:spPr>
          <a:xfrm>
            <a:off x="1529999" y="2952000"/>
            <a:ext cx="7291502" cy="1350125"/>
          </a:xfrm>
        </p:spPr>
        <p:txBody>
          <a:bodyPr>
            <a:noAutofit/>
          </a:bodyPr>
          <a:lstStyle>
            <a:lvl1pPr>
              <a:lnSpc>
                <a:spcPts val="4200"/>
              </a:lnSpc>
              <a:defRPr sz="4800"/>
            </a:lvl1pPr>
          </a:lstStyle>
          <a:p>
            <a:r>
              <a:rPr lang="en-US" smtClean="0"/>
              <a:t>Click to edit Master title style</a:t>
            </a:r>
            <a:endParaRPr lang="en-GB" dirty="0"/>
          </a:p>
        </p:txBody>
      </p:sp>
    </p:spTree>
    <p:extLst>
      <p:ext uri="{BB962C8B-B14F-4D97-AF65-F5344CB8AC3E}">
        <p14:creationId xmlns:p14="http://schemas.microsoft.com/office/powerpoint/2010/main" val="369385336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Slid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504000" y="1474788"/>
            <a:ext cx="6361937" cy="5364000"/>
          </a:xfrm>
        </p:spPr>
        <p:txBody>
          <a:bodyPr/>
          <a:lstStyle>
            <a:lvl1pPr algn="l">
              <a:tabLst>
                <a:tab pos="6370638" algn="r"/>
              </a:tabLst>
              <a:defRPr sz="2000" b="0" cap="all" baseline="0"/>
            </a:lvl1pPr>
            <a:lvl2pPr marL="0" indent="0">
              <a:spcAft>
                <a:spcPts val="0"/>
              </a:spcAft>
              <a:buFont typeface="Arial" panose="020B0604020202020204" pitchFamily="34" charset="0"/>
              <a:buNone/>
              <a:tabLst>
                <a:tab pos="6370638" algn="r"/>
              </a:tabLst>
              <a:defRPr/>
            </a:lvl2pPr>
            <a:lvl3pPr marL="0" indent="0">
              <a:spcAft>
                <a:spcPts val="0"/>
              </a:spcAft>
              <a:buNone/>
              <a:tabLst>
                <a:tab pos="6370638" algn="r"/>
              </a:tabLst>
              <a:defRPr/>
            </a:lvl3pPr>
            <a:lvl4pPr marL="0" indent="0">
              <a:spcAft>
                <a:spcPts val="0"/>
              </a:spcAft>
              <a:buNone/>
              <a:tabLst>
                <a:tab pos="6370638" algn="r"/>
              </a:tabLst>
              <a:defRPr/>
            </a:lvl4pPr>
            <a:lvl5pPr marL="0" indent="0">
              <a:spcAft>
                <a:spcPts val="0"/>
              </a:spcAft>
              <a:buFont typeface="Arial" panose="020B0604020202020204" pitchFamily="34" charset="0"/>
              <a:buNone/>
              <a:tabLst>
                <a:tab pos="6370638" algn="r"/>
              </a:tabLst>
              <a:defRPr/>
            </a:lvl5pPr>
            <a:lvl6pPr marL="0" indent="0">
              <a:spcAft>
                <a:spcPts val="0"/>
              </a:spcAft>
              <a:buFont typeface="Arial" panose="020B0604020202020204" pitchFamily="34" charset="0"/>
              <a:buNone/>
              <a:tabLst>
                <a:tab pos="6370638" algn="r"/>
              </a:tabLst>
              <a:defRPr/>
            </a:lvl6pPr>
            <a:lvl7pPr marL="0" indent="0">
              <a:spcAft>
                <a:spcPts val="0"/>
              </a:spcAft>
              <a:buFont typeface="Arial" panose="020B0604020202020204" pitchFamily="34" charset="0"/>
              <a:buNone/>
              <a:tabLst>
                <a:tab pos="6370638" algn="r"/>
              </a:tabLst>
              <a:defRPr/>
            </a:lvl7pPr>
            <a:lvl8pPr marL="0" indent="0">
              <a:spcAft>
                <a:spcPts val="0"/>
              </a:spcAft>
              <a:buFont typeface="Arial" panose="020B0604020202020204" pitchFamily="34" charset="0"/>
              <a:buNone/>
              <a:tabLst>
                <a:tab pos="6370638" algn="r"/>
              </a:tabLst>
              <a:defRPr/>
            </a:lvl8pPr>
            <a:lvl9pPr marL="0" indent="0">
              <a:spcAft>
                <a:spcPts val="0"/>
              </a:spcAft>
              <a:buFont typeface="Arial" panose="020B0604020202020204" pitchFamily="34" charset="0"/>
              <a:buNone/>
              <a:tabLst>
                <a:tab pos="6370638" algn="r"/>
              </a:tabLst>
              <a:defRPr/>
            </a:lvl9pPr>
          </a:lstStyle>
          <a:p>
            <a:pPr lvl="0"/>
            <a:r>
              <a:rPr lang="en-US" dirty="0" smtClean="0"/>
              <a:t>Click to edit Master text styles	1</a:t>
            </a:r>
          </a:p>
          <a:p>
            <a:pPr lvl="1"/>
            <a:r>
              <a:rPr lang="en-US" dirty="0" smtClean="0"/>
              <a:t>Second level	1</a:t>
            </a:r>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userDrawn="1"/>
        </p:nvSpPr>
        <p:spPr>
          <a:xfrm>
            <a:off x="504000" y="468000"/>
            <a:ext cx="7848000" cy="324000"/>
          </a:xfrm>
          <a:prstGeom prst="rect">
            <a:avLst/>
          </a:prstGeom>
          <a:noFill/>
        </p:spPr>
        <p:txBody>
          <a:bodyPr wrap="square" lIns="0" tIns="0" rIns="0" bIns="0" rtlCol="0">
            <a:spAutoFit/>
          </a:bodyPr>
          <a:lstStyle/>
          <a:p>
            <a:r>
              <a:rPr lang="en-GB" sz="2600" dirty="0" smtClean="0"/>
              <a:t>TABLE OF</a:t>
            </a:r>
          </a:p>
        </p:txBody>
      </p:sp>
      <p:sp>
        <p:nvSpPr>
          <p:cNvPr id="16" name="TextBox 15"/>
          <p:cNvSpPr txBox="1"/>
          <p:nvPr userDrawn="1"/>
        </p:nvSpPr>
        <p:spPr>
          <a:xfrm>
            <a:off x="504000" y="802800"/>
            <a:ext cx="7848000" cy="307777"/>
          </a:xfrm>
          <a:prstGeom prst="rect">
            <a:avLst/>
          </a:prstGeom>
          <a:noFill/>
        </p:spPr>
        <p:txBody>
          <a:bodyPr wrap="square" lIns="0" tIns="0" rIns="0" bIns="0" rtlCol="0">
            <a:spAutoFit/>
          </a:bodyPr>
          <a:lstStyle/>
          <a:p>
            <a:r>
              <a:rPr lang="en-GB" sz="2000" dirty="0" smtClean="0">
                <a:solidFill>
                  <a:schemeClr val="tx2"/>
                </a:solidFill>
              </a:rPr>
              <a:t>CONTENTS</a:t>
            </a:r>
          </a:p>
        </p:txBody>
      </p:sp>
    </p:spTree>
    <p:extLst>
      <p:ext uri="{BB962C8B-B14F-4D97-AF65-F5344CB8AC3E}">
        <p14:creationId xmlns:p14="http://schemas.microsoft.com/office/powerpoint/2010/main" val="263862754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ne Column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4000" y="1474788"/>
            <a:ext cx="6649275"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503999" y="468000"/>
            <a:ext cx="8022463" cy="432000"/>
          </a:xfrm>
        </p:spPr>
        <p:txBody>
          <a:bodyPr/>
          <a:lstStyle/>
          <a:p>
            <a:r>
              <a:rPr lang="en-US" smtClean="0"/>
              <a:t>Click to edit Master title style</a:t>
            </a:r>
            <a:endParaRPr lang="en-GB"/>
          </a:p>
        </p:txBody>
      </p:sp>
    </p:spTree>
    <p:extLst>
      <p:ext uri="{BB962C8B-B14F-4D97-AF65-F5344CB8AC3E}">
        <p14:creationId xmlns:p14="http://schemas.microsoft.com/office/powerpoint/2010/main" val="426847946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Slide (2/3 - 1/3)">
    <p:spTree>
      <p:nvGrpSpPr>
        <p:cNvPr id="1" name=""/>
        <p:cNvGrpSpPr/>
        <p:nvPr/>
      </p:nvGrpSpPr>
      <p:grpSpPr>
        <a:xfrm>
          <a:off x="0" y="0"/>
          <a:ext cx="0" cy="0"/>
          <a:chOff x="0" y="0"/>
          <a:chExt cx="0" cy="0"/>
        </a:xfrm>
      </p:grpSpPr>
      <p:sp>
        <p:nvSpPr>
          <p:cNvPr id="3" name="Content Placeholder 2"/>
          <p:cNvSpPr>
            <a:spLocks noGrp="1"/>
          </p:cNvSpPr>
          <p:nvPr>
            <p:ph idx="1"/>
          </p:nvPr>
        </p:nvSpPr>
        <p:spPr>
          <a:xfrm>
            <a:off x="504000" y="1474788"/>
            <a:ext cx="6361938"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Content Placeholder 6"/>
          <p:cNvSpPr>
            <a:spLocks noGrp="1"/>
          </p:cNvSpPr>
          <p:nvPr>
            <p:ph sz="quarter" idx="14"/>
          </p:nvPr>
        </p:nvSpPr>
        <p:spPr>
          <a:xfrm>
            <a:off x="7149600" y="1474788"/>
            <a:ext cx="3038399"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10" name="Title 9"/>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318789531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3999" y="1474788"/>
            <a:ext cx="4698000"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Content Placeholder 6"/>
          <p:cNvSpPr>
            <a:spLocks noGrp="1"/>
          </p:cNvSpPr>
          <p:nvPr>
            <p:ph sz="quarter" idx="14"/>
          </p:nvPr>
        </p:nvSpPr>
        <p:spPr>
          <a:xfrm>
            <a:off x="5489575" y="1474788"/>
            <a:ext cx="4698424"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2" name="Title 1"/>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17484180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lumn Slide">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Content Placeholder 6"/>
          <p:cNvSpPr>
            <a:spLocks noGrp="1"/>
          </p:cNvSpPr>
          <p:nvPr>
            <p:ph sz="quarter" idx="14"/>
          </p:nvPr>
        </p:nvSpPr>
        <p:spPr>
          <a:xfrm>
            <a:off x="7149600" y="1474788"/>
            <a:ext cx="3038399"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13" name="Content Placeholder 6"/>
          <p:cNvSpPr>
            <a:spLocks noGrp="1"/>
          </p:cNvSpPr>
          <p:nvPr>
            <p:ph sz="quarter" idx="15"/>
          </p:nvPr>
        </p:nvSpPr>
        <p:spPr>
          <a:xfrm>
            <a:off x="503238" y="1474788"/>
            <a:ext cx="3036887"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14" name="Content Placeholder 6"/>
          <p:cNvSpPr>
            <a:spLocks noGrp="1"/>
          </p:cNvSpPr>
          <p:nvPr>
            <p:ph sz="quarter" idx="16"/>
          </p:nvPr>
        </p:nvSpPr>
        <p:spPr>
          <a:xfrm>
            <a:off x="3825874" y="1474788"/>
            <a:ext cx="3038400" cy="5364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2" name="Title 1"/>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530066291"/>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Four Up Slide">
    <p:spTree>
      <p:nvGrpSpPr>
        <p:cNvPr id="1" name=""/>
        <p:cNvGrpSpPr/>
        <p:nvPr/>
      </p:nvGrpSpPr>
      <p:grpSpPr>
        <a:xfrm>
          <a:off x="0" y="0"/>
          <a:ext cx="0" cy="0"/>
          <a:chOff x="0" y="0"/>
          <a:chExt cx="0" cy="0"/>
        </a:xfrm>
      </p:grpSpPr>
      <p:sp>
        <p:nvSpPr>
          <p:cNvPr id="3" name="Content Placeholder 2"/>
          <p:cNvSpPr>
            <a:spLocks noGrp="1"/>
          </p:cNvSpPr>
          <p:nvPr>
            <p:ph idx="1"/>
          </p:nvPr>
        </p:nvSpPr>
        <p:spPr>
          <a:xfrm>
            <a:off x="504000" y="1474788"/>
            <a:ext cx="4698000" cy="2538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Footer Placeholder 4"/>
          <p:cNvSpPr>
            <a:spLocks noGrp="1"/>
          </p:cNvSpPr>
          <p:nvPr>
            <p:ph type="ftr" sz="quarter" idx="11"/>
          </p:nvPr>
        </p:nvSpPr>
        <p:spPr/>
        <p:txBody>
          <a:bodyPr/>
          <a:lstStyle/>
          <a:p>
            <a:r>
              <a:rPr lang="en-GB" smtClean="0"/>
              <a:t>Presentation Title</a:t>
            </a:r>
            <a:endParaRPr lang="en-GB"/>
          </a:p>
        </p:txBody>
      </p:sp>
      <p:sp>
        <p:nvSpPr>
          <p:cNvPr id="6" name="Slide Number Placeholder 5"/>
          <p:cNvSpPr>
            <a:spLocks noGrp="1"/>
          </p:cNvSpPr>
          <p:nvPr>
            <p:ph type="sldNum" sz="quarter" idx="12"/>
          </p:nvPr>
        </p:nvSpPr>
        <p:spPr/>
        <p:txBody>
          <a:bodyPr/>
          <a:lstStyle/>
          <a:p>
            <a:fld id="{70679C6C-715F-44F3-8DA3-2EC5FBAAEB7F}" type="slidenum">
              <a:rPr lang="en-GB" smtClean="0"/>
              <a:t>‹#›</a:t>
            </a:fld>
            <a:endParaRPr lang="en-GB"/>
          </a:p>
        </p:txBody>
      </p:sp>
      <p:sp>
        <p:nvSpPr>
          <p:cNvPr id="8" name="Text Placeholder 7"/>
          <p:cNvSpPr>
            <a:spLocks noGrp="1"/>
          </p:cNvSpPr>
          <p:nvPr>
            <p:ph type="body" sz="quarter" idx="13" hasCustomPrompt="1"/>
          </p:nvPr>
        </p:nvSpPr>
        <p:spPr>
          <a:xfrm>
            <a:off x="504000" y="802800"/>
            <a:ext cx="8020800" cy="324000"/>
          </a:xfrm>
        </p:spPr>
        <p:txBody>
          <a:bodyPr>
            <a:noAutofit/>
          </a:bodyPr>
          <a:lstStyle>
            <a:lvl1pPr marL="0" indent="0">
              <a:lnSpc>
                <a:spcPct val="100000"/>
              </a:lnSpc>
              <a:spcBef>
                <a:spcPts val="0"/>
              </a:spcBef>
              <a:spcAft>
                <a:spcPts val="0"/>
              </a:spcAft>
              <a:buFont typeface="Arial" panose="020B0604020202020204" pitchFamily="34" charset="0"/>
              <a:buNone/>
              <a:defRPr sz="2000" b="0" cap="all" baseline="0">
                <a:solidFill>
                  <a:schemeClr val="tx2"/>
                </a:solidFill>
              </a:defRPr>
            </a:lvl1pPr>
            <a:lvl2pPr marL="0" indent="0">
              <a:lnSpc>
                <a:spcPct val="100000"/>
              </a:lnSpc>
              <a:spcBef>
                <a:spcPts val="0"/>
              </a:spcBef>
              <a:spcAft>
                <a:spcPts val="0"/>
              </a:spcAft>
              <a:buFont typeface="Arial" panose="020B0604020202020204" pitchFamily="34" charset="0"/>
              <a:buNone/>
              <a:defRPr sz="2000" b="0" cap="all" baseline="0">
                <a:solidFill>
                  <a:schemeClr val="tx2"/>
                </a:solidFill>
              </a:defRPr>
            </a:lvl2pPr>
            <a:lvl3pPr marL="0" indent="0">
              <a:lnSpc>
                <a:spcPct val="100000"/>
              </a:lnSpc>
              <a:spcBef>
                <a:spcPts val="0"/>
              </a:spcBef>
              <a:spcAft>
                <a:spcPts val="0"/>
              </a:spcAft>
              <a:buNone/>
              <a:defRPr sz="2000" b="0" cap="all" baseline="0">
                <a:solidFill>
                  <a:schemeClr val="tx2"/>
                </a:solidFill>
              </a:defRPr>
            </a:lvl3pPr>
            <a:lvl4pPr marL="0" indent="0">
              <a:lnSpc>
                <a:spcPct val="100000"/>
              </a:lnSpc>
              <a:spcBef>
                <a:spcPts val="0"/>
              </a:spcBef>
              <a:spcAft>
                <a:spcPts val="0"/>
              </a:spcAft>
              <a:buNone/>
              <a:defRPr sz="2000" b="0" cap="all" baseline="0">
                <a:solidFill>
                  <a:schemeClr val="tx2"/>
                </a:solidFill>
              </a:defRPr>
            </a:lvl4pPr>
            <a:lvl5pPr marL="0" indent="0">
              <a:lnSpc>
                <a:spcPct val="100000"/>
              </a:lnSpc>
              <a:spcBef>
                <a:spcPts val="0"/>
              </a:spcBef>
              <a:spcAft>
                <a:spcPts val="0"/>
              </a:spcAft>
              <a:buFont typeface="Arial" panose="020B0604020202020204" pitchFamily="34" charset="0"/>
              <a:buNone/>
              <a:defRPr sz="2000" b="0" cap="all" baseline="0">
                <a:solidFill>
                  <a:schemeClr val="tx2"/>
                </a:solidFill>
              </a:defRPr>
            </a:lvl5pPr>
            <a:lvl6pPr marL="0" indent="0">
              <a:lnSpc>
                <a:spcPct val="100000"/>
              </a:lnSpc>
              <a:spcBef>
                <a:spcPts val="0"/>
              </a:spcBef>
              <a:spcAft>
                <a:spcPts val="0"/>
              </a:spcAft>
              <a:buFont typeface="Arial" panose="020B0604020202020204" pitchFamily="34" charset="0"/>
              <a:buNone/>
              <a:defRPr sz="2000" b="0" cap="all" baseline="0">
                <a:solidFill>
                  <a:schemeClr val="tx2"/>
                </a:solidFill>
              </a:defRPr>
            </a:lvl6pPr>
            <a:lvl7pPr marL="0" indent="0">
              <a:lnSpc>
                <a:spcPct val="100000"/>
              </a:lnSpc>
              <a:spcBef>
                <a:spcPts val="0"/>
              </a:spcBef>
              <a:spcAft>
                <a:spcPts val="0"/>
              </a:spcAft>
              <a:buFont typeface="Arial" panose="020B0604020202020204" pitchFamily="34" charset="0"/>
              <a:buNone/>
              <a:defRPr sz="2000" b="0" cap="all" baseline="0">
                <a:solidFill>
                  <a:schemeClr val="tx2"/>
                </a:solidFill>
              </a:defRPr>
            </a:lvl7pPr>
            <a:lvl8pPr marL="0" indent="0">
              <a:lnSpc>
                <a:spcPct val="100000"/>
              </a:lnSpc>
              <a:spcBef>
                <a:spcPts val="0"/>
              </a:spcBef>
              <a:spcAft>
                <a:spcPts val="0"/>
              </a:spcAft>
              <a:buFont typeface="Arial" panose="020B0604020202020204" pitchFamily="34" charset="0"/>
              <a:buNone/>
              <a:defRPr sz="2000" b="0" cap="all" baseline="0">
                <a:solidFill>
                  <a:schemeClr val="tx2"/>
                </a:solidFill>
              </a:defRPr>
            </a:lvl8pPr>
            <a:lvl9pPr marL="0" indent="0">
              <a:lnSpc>
                <a:spcPct val="100000"/>
              </a:lnSpc>
              <a:spcBef>
                <a:spcPts val="0"/>
              </a:spcBef>
              <a:spcAft>
                <a:spcPts val="0"/>
              </a:spcAft>
              <a:buNone/>
              <a:defRPr sz="2000" b="0" cap="all" baseline="0">
                <a:solidFill>
                  <a:schemeClr val="tx2"/>
                </a:solidFill>
              </a:defRPr>
            </a:lvl9pPr>
          </a:lstStyle>
          <a:p>
            <a:pPr lvl="0"/>
            <a:r>
              <a:rPr lang="en-US" dirty="0" smtClean="0"/>
              <a:t>SUBTITLE</a:t>
            </a:r>
            <a:endParaRPr lang="en-GB" dirty="0"/>
          </a:p>
        </p:txBody>
      </p:sp>
      <p:cxnSp>
        <p:nvCxnSpPr>
          <p:cNvPr id="11" name="Straight Connector 10"/>
          <p:cNvCxnSpPr/>
          <p:nvPr userDrawn="1"/>
        </p:nvCxnSpPr>
        <p:spPr>
          <a:xfrm>
            <a:off x="503999" y="705600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504000" y="1225550"/>
            <a:ext cx="9684000"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p:cNvSpPr>
            <a:spLocks noGrp="1"/>
          </p:cNvSpPr>
          <p:nvPr>
            <p:ph idx="15"/>
          </p:nvPr>
        </p:nvSpPr>
        <p:spPr>
          <a:xfrm>
            <a:off x="504000" y="4300788"/>
            <a:ext cx="4698000" cy="2538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14" name="Content Placeholder 2"/>
          <p:cNvSpPr>
            <a:spLocks noGrp="1"/>
          </p:cNvSpPr>
          <p:nvPr>
            <p:ph idx="16"/>
          </p:nvPr>
        </p:nvSpPr>
        <p:spPr>
          <a:xfrm>
            <a:off x="5490000" y="4300788"/>
            <a:ext cx="4698000" cy="2538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15" name="Content Placeholder 2"/>
          <p:cNvSpPr>
            <a:spLocks noGrp="1"/>
          </p:cNvSpPr>
          <p:nvPr>
            <p:ph idx="17"/>
          </p:nvPr>
        </p:nvSpPr>
        <p:spPr>
          <a:xfrm>
            <a:off x="5490000" y="1474788"/>
            <a:ext cx="4698000" cy="2538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2" name="Title 1"/>
          <p:cNvSpPr>
            <a:spLocks noGrp="1"/>
          </p:cNvSpPr>
          <p:nvPr>
            <p:ph type="title"/>
          </p:nvPr>
        </p:nvSpPr>
        <p:spPr/>
        <p:txBody>
          <a:bodyPr/>
          <a:lstStyle/>
          <a:p>
            <a:r>
              <a:rPr lang="en-US" smtClean="0"/>
              <a:t>Click to edit Master title style</a:t>
            </a:r>
            <a:endParaRPr lang="en-GB"/>
          </a:p>
        </p:txBody>
      </p:sp>
    </p:spTree>
    <p:extLst>
      <p:ext uri="{BB962C8B-B14F-4D97-AF65-F5344CB8AC3E}">
        <p14:creationId xmlns:p14="http://schemas.microsoft.com/office/powerpoint/2010/main" val="62128827"/>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3999" y="468000"/>
            <a:ext cx="8020800" cy="432000"/>
          </a:xfrm>
          <a:prstGeom prst="rect">
            <a:avLst/>
          </a:prstGeom>
        </p:spPr>
        <p:txBody>
          <a:bodyPr vert="horz" lIns="0" tIns="0" rIns="0" bIns="0" rtlCol="0" anchor="t" anchorCtr="0">
            <a:noAutofit/>
          </a:bodyPr>
          <a:lstStyle/>
          <a:p>
            <a:r>
              <a:rPr lang="en-US" smtClean="0"/>
              <a:t>Click to edit Master title style</a:t>
            </a:r>
            <a:endParaRPr lang="en-GB" dirty="0"/>
          </a:p>
        </p:txBody>
      </p:sp>
      <p:sp>
        <p:nvSpPr>
          <p:cNvPr id="3" name="Text Placeholder 2"/>
          <p:cNvSpPr>
            <a:spLocks noGrp="1"/>
          </p:cNvSpPr>
          <p:nvPr>
            <p:ph type="body" idx="1"/>
          </p:nvPr>
        </p:nvSpPr>
        <p:spPr>
          <a:xfrm>
            <a:off x="503237" y="1474788"/>
            <a:ext cx="9684761" cy="5364000"/>
          </a:xfrm>
          <a:prstGeom prst="rect">
            <a:avLst/>
          </a:prstGeom>
        </p:spPr>
        <p:txBody>
          <a:bodyPr vert="horz" lIns="0" tIns="0" rIns="0" bIns="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dirty="0"/>
          </a:p>
        </p:txBody>
      </p:sp>
      <p:sp>
        <p:nvSpPr>
          <p:cNvPr id="5" name="Footer Placeholder 4"/>
          <p:cNvSpPr>
            <a:spLocks noGrp="1"/>
          </p:cNvSpPr>
          <p:nvPr>
            <p:ph type="ftr" sz="quarter" idx="3"/>
          </p:nvPr>
        </p:nvSpPr>
        <p:spPr>
          <a:xfrm>
            <a:off x="503237" y="7236000"/>
            <a:ext cx="6376987" cy="144000"/>
          </a:xfrm>
          <a:prstGeom prst="rect">
            <a:avLst/>
          </a:prstGeom>
        </p:spPr>
        <p:txBody>
          <a:bodyPr vert="horz" lIns="0" tIns="0" rIns="0" bIns="0" rtlCol="0" anchor="t" anchorCtr="0"/>
          <a:lstStyle>
            <a:lvl1pPr algn="l">
              <a:defRPr sz="900">
                <a:solidFill>
                  <a:schemeClr val="tx1"/>
                </a:solidFill>
              </a:defRPr>
            </a:lvl1pPr>
          </a:lstStyle>
          <a:p>
            <a:r>
              <a:rPr lang="en-GB" smtClean="0"/>
              <a:t>Presentation Title</a:t>
            </a:r>
            <a:endParaRPr lang="en-GB" dirty="0"/>
          </a:p>
        </p:txBody>
      </p:sp>
      <p:sp>
        <p:nvSpPr>
          <p:cNvPr id="6" name="Slide Number Placeholder 5"/>
          <p:cNvSpPr>
            <a:spLocks noGrp="1"/>
          </p:cNvSpPr>
          <p:nvPr>
            <p:ph type="sldNum" sz="quarter" idx="4"/>
          </p:nvPr>
        </p:nvSpPr>
        <p:spPr>
          <a:xfrm>
            <a:off x="9971999" y="7236000"/>
            <a:ext cx="216000" cy="144000"/>
          </a:xfrm>
          <a:prstGeom prst="rect">
            <a:avLst/>
          </a:prstGeom>
        </p:spPr>
        <p:txBody>
          <a:bodyPr vert="horz" lIns="0" tIns="0" rIns="0" bIns="0" rtlCol="0" anchor="t" anchorCtr="0"/>
          <a:lstStyle>
            <a:lvl1pPr algn="r">
              <a:defRPr sz="900">
                <a:solidFill>
                  <a:schemeClr val="tx1"/>
                </a:solidFill>
              </a:defRPr>
            </a:lvl1pPr>
          </a:lstStyle>
          <a:p>
            <a:fld id="{70679C6C-715F-44F3-8DA3-2EC5FBAAEB7F}" type="slidenum">
              <a:rPr lang="en-GB" smtClean="0"/>
              <a:pPr/>
              <a:t>‹#›</a:t>
            </a:fld>
            <a:endParaRPr lang="en-GB" dirty="0"/>
          </a:p>
        </p:txBody>
      </p:sp>
      <p:pic>
        <p:nvPicPr>
          <p:cNvPr id="7" name="Picture 6"/>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264324" y="503529"/>
            <a:ext cx="1905704" cy="498918"/>
          </a:xfrm>
          <a:prstGeom prst="rect">
            <a:avLst/>
          </a:prstGeom>
        </p:spPr>
      </p:pic>
    </p:spTree>
    <p:extLst>
      <p:ext uri="{BB962C8B-B14F-4D97-AF65-F5344CB8AC3E}">
        <p14:creationId xmlns:p14="http://schemas.microsoft.com/office/powerpoint/2010/main" val="1699750475"/>
      </p:ext>
    </p:extLst>
  </p:cSld>
  <p:clrMap bg1="lt1" tx1="dk1" bg2="lt2" tx2="dk2" accent1="accent1" accent2="accent2" accent3="accent3" accent4="accent4" accent5="accent5" accent6="accent6" hlink="hlink" folHlink="folHlink"/>
  <p:sldLayoutIdLst>
    <p:sldLayoutId id="2147483657" r:id="rId1"/>
    <p:sldLayoutId id="2147483676" r:id="rId2"/>
    <p:sldLayoutId id="2147483650" r:id="rId3"/>
    <p:sldLayoutId id="2147483659" r:id="rId4"/>
    <p:sldLayoutId id="2147483656" r:id="rId5"/>
    <p:sldLayoutId id="2147483651" r:id="rId6"/>
    <p:sldLayoutId id="2147483652" r:id="rId7"/>
    <p:sldLayoutId id="2147483653" r:id="rId8"/>
    <p:sldLayoutId id="2147483654" r:id="rId9"/>
    <p:sldLayoutId id="2147483655" r:id="rId10"/>
    <p:sldLayoutId id="2147483677" r:id="rId11"/>
  </p:sldLayoutIdLst>
  <p:timing>
    <p:tnLst>
      <p:par>
        <p:cTn id="1" dur="indefinite" restart="never" nodeType="tmRoot"/>
      </p:par>
    </p:tnLst>
  </p:timing>
  <p:hf hdr="0"/>
  <p:txStyles>
    <p:titleStyle>
      <a:lvl1pPr algn="l" defTabSz="1043056" rtl="0" eaLnBrk="1" latinLnBrk="0" hangingPunct="1">
        <a:spcBef>
          <a:spcPct val="0"/>
        </a:spcBef>
        <a:buNone/>
        <a:defRPr sz="2600" kern="1200" cap="all" baseline="0">
          <a:solidFill>
            <a:schemeClr val="tx1"/>
          </a:solidFill>
          <a:latin typeface="+mj-lt"/>
          <a:ea typeface="+mj-ea"/>
          <a:cs typeface="+mj-cs"/>
        </a:defRPr>
      </a:lvl1pPr>
    </p:titleStyle>
    <p:bodyStyle>
      <a:lvl1pPr marL="0" indent="0" algn="l" defTabSz="1043056" rtl="0" eaLnBrk="1" latinLnBrk="0" hangingPunct="1">
        <a:lnSpc>
          <a:spcPts val="2100"/>
        </a:lnSpc>
        <a:spcBef>
          <a:spcPts val="0"/>
        </a:spcBef>
        <a:buFont typeface="Arial" panose="020B0604020202020204" pitchFamily="34" charset="0"/>
        <a:buNone/>
        <a:defRPr sz="1600" b="1" kern="1200">
          <a:solidFill>
            <a:schemeClr val="tx2"/>
          </a:solidFill>
          <a:latin typeface="+mn-lt"/>
          <a:ea typeface="+mn-ea"/>
          <a:cs typeface="+mn-cs"/>
        </a:defRPr>
      </a:lvl1pPr>
      <a:lvl2pPr marL="0" indent="0" algn="l" defTabSz="1043056" rtl="0" eaLnBrk="1" latinLnBrk="0" hangingPunct="1">
        <a:lnSpc>
          <a:spcPts val="2100"/>
        </a:lnSpc>
        <a:spcBef>
          <a:spcPts val="0"/>
        </a:spcBef>
        <a:spcAft>
          <a:spcPts val="0"/>
        </a:spcAft>
        <a:buFont typeface="Arial" panose="020B0604020202020204" pitchFamily="34" charset="0"/>
        <a:buNone/>
        <a:defRPr sz="1600" kern="1200">
          <a:solidFill>
            <a:schemeClr val="tx1"/>
          </a:solidFill>
          <a:latin typeface="+mn-lt"/>
          <a:ea typeface="+mn-ea"/>
          <a:cs typeface="+mn-cs"/>
        </a:defRPr>
      </a:lvl2pPr>
      <a:lvl3pPr marL="324000" indent="-324000" algn="l" defTabSz="1043056" rtl="0" eaLnBrk="1" latinLnBrk="0" hangingPunct="1">
        <a:lnSpc>
          <a:spcPts val="2100"/>
        </a:lnSpc>
        <a:spcBef>
          <a:spcPts val="0"/>
        </a:spcBef>
        <a:buClr>
          <a:schemeClr val="tx2"/>
        </a:buClr>
        <a:buFont typeface="Arial" panose="020B0604020202020204" pitchFamily="34" charset="0"/>
        <a:buChar char="•"/>
        <a:defRPr sz="1600" kern="1200">
          <a:solidFill>
            <a:schemeClr val="tx1"/>
          </a:solidFill>
          <a:latin typeface="+mn-lt"/>
          <a:ea typeface="+mn-ea"/>
          <a:cs typeface="+mn-cs"/>
        </a:defRPr>
      </a:lvl3pPr>
      <a:lvl4pPr marL="576000" indent="-233363" algn="l" defTabSz="1043056" rtl="0" eaLnBrk="1" latinLnBrk="0" hangingPunct="1">
        <a:lnSpc>
          <a:spcPts val="2100"/>
        </a:lnSpc>
        <a:spcBef>
          <a:spcPts val="0"/>
        </a:spcBef>
        <a:buClr>
          <a:schemeClr val="tx2"/>
        </a:buClr>
        <a:buFont typeface="Arial" panose="020B0604020202020204" pitchFamily="34" charset="0"/>
        <a:buChar char="-"/>
        <a:defRPr sz="1600" kern="1200">
          <a:solidFill>
            <a:schemeClr val="tx1"/>
          </a:solidFill>
          <a:latin typeface="+mn-lt"/>
          <a:ea typeface="+mn-ea"/>
          <a:cs typeface="+mn-cs"/>
        </a:defRPr>
      </a:lvl4pPr>
      <a:lvl5pPr marL="324000" indent="-324000" algn="l" defTabSz="1043056" rtl="0" eaLnBrk="1" latinLnBrk="0" hangingPunct="1">
        <a:lnSpc>
          <a:spcPts val="2100"/>
        </a:lnSpc>
        <a:spcBef>
          <a:spcPts val="0"/>
        </a:spcBef>
        <a:buClr>
          <a:schemeClr val="tx2"/>
        </a:buClr>
        <a:buFont typeface="+mj-lt"/>
        <a:buAutoNum type="arabicPeriod"/>
        <a:defRPr sz="1600" kern="1200" baseline="0">
          <a:solidFill>
            <a:schemeClr val="tx1"/>
          </a:solidFill>
          <a:latin typeface="+mn-lt"/>
          <a:ea typeface="+mn-ea"/>
          <a:cs typeface="+mn-cs"/>
        </a:defRPr>
      </a:lvl5pPr>
      <a:lvl6pPr marL="576000" indent="-234000" algn="l" defTabSz="1043056" rtl="0" eaLnBrk="1" latinLnBrk="0" hangingPunct="1">
        <a:lnSpc>
          <a:spcPts val="2100"/>
        </a:lnSpc>
        <a:spcBef>
          <a:spcPts val="0"/>
        </a:spcBef>
        <a:buClr>
          <a:schemeClr val="tx2"/>
        </a:buClr>
        <a:buFont typeface="+mj-lt"/>
        <a:buAutoNum type="alphaLcPeriod"/>
        <a:defRPr sz="1600" kern="1200" baseline="0">
          <a:solidFill>
            <a:schemeClr val="tx1"/>
          </a:solidFill>
          <a:latin typeface="+mn-lt"/>
          <a:ea typeface="+mn-ea"/>
          <a:cs typeface="+mn-cs"/>
        </a:defRPr>
      </a:lvl6pPr>
      <a:lvl7pPr marL="576000" indent="-234000" algn="l" defTabSz="1043056" rtl="0" eaLnBrk="1" latinLnBrk="0" hangingPunct="1">
        <a:lnSpc>
          <a:spcPts val="2100"/>
        </a:lnSpc>
        <a:spcBef>
          <a:spcPts val="0"/>
        </a:spcBef>
        <a:buClr>
          <a:schemeClr val="tx2"/>
        </a:buClr>
        <a:buFont typeface="+mj-lt"/>
        <a:buAutoNum type="alphaLcPeriod"/>
        <a:defRPr sz="1600" kern="1200" baseline="0">
          <a:solidFill>
            <a:schemeClr val="tx1"/>
          </a:solidFill>
          <a:latin typeface="+mn-lt"/>
          <a:ea typeface="+mn-ea"/>
          <a:cs typeface="+mn-cs"/>
        </a:defRPr>
      </a:lvl7pPr>
      <a:lvl8pPr marL="576000" indent="-234000" algn="l" defTabSz="1043056" rtl="0" eaLnBrk="1" latinLnBrk="0" hangingPunct="1">
        <a:lnSpc>
          <a:spcPts val="2100"/>
        </a:lnSpc>
        <a:spcBef>
          <a:spcPts val="0"/>
        </a:spcBef>
        <a:buClr>
          <a:schemeClr val="tx2"/>
        </a:buClr>
        <a:buFont typeface="+mj-lt"/>
        <a:buAutoNum type="alphaLcPeriod"/>
        <a:defRPr sz="1600" kern="1200" baseline="0">
          <a:solidFill>
            <a:schemeClr val="tx1"/>
          </a:solidFill>
          <a:latin typeface="+mn-lt"/>
          <a:ea typeface="+mn-ea"/>
          <a:cs typeface="+mn-cs"/>
        </a:defRPr>
      </a:lvl8pPr>
      <a:lvl9pPr marL="576000" indent="-234000" algn="l" defTabSz="1043056" rtl="0" eaLnBrk="1" latinLnBrk="0" hangingPunct="1">
        <a:lnSpc>
          <a:spcPts val="2100"/>
        </a:lnSpc>
        <a:spcBef>
          <a:spcPts val="0"/>
        </a:spcBef>
        <a:buClr>
          <a:schemeClr val="tx2"/>
        </a:buClr>
        <a:buFont typeface="+mj-lt"/>
        <a:buAutoNum type="alphaLcPeriod"/>
        <a:defRPr sz="1600" kern="1200">
          <a:solidFill>
            <a:schemeClr val="tx1"/>
          </a:solidFill>
          <a:latin typeface="+mn-lt"/>
          <a:ea typeface="+mn-ea"/>
          <a:cs typeface="+mn-cs"/>
        </a:defRPr>
      </a:lvl9pPr>
    </p:bodyStyle>
    <p:otherStyle>
      <a:defPPr>
        <a:defRPr lang="en-US"/>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4000" y="468000"/>
            <a:ext cx="8020800" cy="432000"/>
          </a:xfrm>
          <a:prstGeom prst="rect">
            <a:avLst/>
          </a:prstGeom>
        </p:spPr>
        <p:txBody>
          <a:bodyPr vert="horz" lIns="0" tIns="0" rIns="0" bIns="0" rtlCol="0" anchor="t" anchorCtr="0">
            <a:noAutofit/>
          </a:bodyPr>
          <a:lstStyle/>
          <a:p>
            <a:r>
              <a:rPr lang="en-US" smtClean="0"/>
              <a:t>Click to edit Master title style</a:t>
            </a:r>
            <a:endParaRPr lang="en-GB" dirty="0"/>
          </a:p>
        </p:txBody>
      </p:sp>
      <p:sp>
        <p:nvSpPr>
          <p:cNvPr id="3" name="Text Placeholder 2"/>
          <p:cNvSpPr>
            <a:spLocks noGrp="1"/>
          </p:cNvSpPr>
          <p:nvPr>
            <p:ph type="body" idx="1"/>
          </p:nvPr>
        </p:nvSpPr>
        <p:spPr>
          <a:xfrm>
            <a:off x="504000" y="1474788"/>
            <a:ext cx="9684000" cy="536400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GB" dirty="0" smtClean="0"/>
              <a:t>Ninth level</a:t>
            </a:r>
            <a:endParaRPr lang="en-GB" dirty="0"/>
          </a:p>
        </p:txBody>
      </p:sp>
      <p:sp>
        <p:nvSpPr>
          <p:cNvPr id="5" name="Footer Placeholder 4"/>
          <p:cNvSpPr>
            <a:spLocks noGrp="1"/>
          </p:cNvSpPr>
          <p:nvPr>
            <p:ph type="ftr" sz="quarter" idx="3"/>
          </p:nvPr>
        </p:nvSpPr>
        <p:spPr>
          <a:xfrm>
            <a:off x="503237" y="7236000"/>
            <a:ext cx="6372000" cy="144000"/>
          </a:xfrm>
          <a:prstGeom prst="rect">
            <a:avLst/>
          </a:prstGeom>
        </p:spPr>
        <p:txBody>
          <a:bodyPr vert="horz" lIns="0" tIns="0" rIns="0" bIns="0" rtlCol="0" anchor="t" anchorCtr="0"/>
          <a:lstStyle>
            <a:lvl1pPr algn="l">
              <a:defRPr sz="900">
                <a:solidFill>
                  <a:schemeClr val="tx1"/>
                </a:solidFill>
              </a:defRPr>
            </a:lvl1pPr>
          </a:lstStyle>
          <a:p>
            <a:r>
              <a:rPr lang="en-GB" smtClean="0"/>
              <a:t>Presentation Title</a:t>
            </a:r>
            <a:endParaRPr lang="en-GB" dirty="0"/>
          </a:p>
        </p:txBody>
      </p:sp>
      <p:sp>
        <p:nvSpPr>
          <p:cNvPr id="6" name="Slide Number Placeholder 5"/>
          <p:cNvSpPr>
            <a:spLocks noGrp="1"/>
          </p:cNvSpPr>
          <p:nvPr>
            <p:ph type="sldNum" sz="quarter" idx="4"/>
          </p:nvPr>
        </p:nvSpPr>
        <p:spPr>
          <a:xfrm>
            <a:off x="9971999" y="7236000"/>
            <a:ext cx="216000" cy="144000"/>
          </a:xfrm>
          <a:prstGeom prst="rect">
            <a:avLst/>
          </a:prstGeom>
        </p:spPr>
        <p:txBody>
          <a:bodyPr vert="horz" lIns="0" tIns="0" rIns="0" bIns="0" rtlCol="0" anchor="t" anchorCtr="0"/>
          <a:lstStyle>
            <a:lvl1pPr algn="r">
              <a:defRPr sz="900">
                <a:solidFill>
                  <a:schemeClr val="tx1"/>
                </a:solidFill>
              </a:defRPr>
            </a:lvl1pPr>
          </a:lstStyle>
          <a:p>
            <a:fld id="{70679C6C-715F-44F3-8DA3-2EC5FBAAEB7F}" type="slidenum">
              <a:rPr lang="en-GB" smtClean="0"/>
              <a:pPr/>
              <a:t>‹#›</a:t>
            </a:fld>
            <a:endParaRPr lang="en-GB"/>
          </a:p>
        </p:txBody>
      </p:sp>
      <p:pic>
        <p:nvPicPr>
          <p:cNvPr id="7" name="Picture 6"/>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8229599" y="503529"/>
            <a:ext cx="1905704" cy="498918"/>
          </a:xfrm>
          <a:prstGeom prst="rect">
            <a:avLst/>
          </a:prstGeom>
        </p:spPr>
      </p:pic>
    </p:spTree>
    <p:extLst>
      <p:ext uri="{BB962C8B-B14F-4D97-AF65-F5344CB8AC3E}">
        <p14:creationId xmlns:p14="http://schemas.microsoft.com/office/powerpoint/2010/main" val="316498631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8" r:id="rId11"/>
  </p:sldLayoutIdLst>
  <p:timing>
    <p:tnLst>
      <p:par>
        <p:cTn id="1" dur="indefinite" restart="never" nodeType="tmRoot"/>
      </p:par>
    </p:tnLst>
  </p:timing>
  <p:hf hdr="0"/>
  <p:txStyles>
    <p:titleStyle>
      <a:lvl1pPr algn="l" defTabSz="1043056" rtl="0" eaLnBrk="1" latinLnBrk="0" hangingPunct="1">
        <a:spcBef>
          <a:spcPct val="0"/>
        </a:spcBef>
        <a:buNone/>
        <a:defRPr sz="2600" kern="1200" cap="all" baseline="0">
          <a:solidFill>
            <a:schemeClr val="tx1"/>
          </a:solidFill>
          <a:latin typeface="+mj-lt"/>
          <a:ea typeface="+mj-ea"/>
          <a:cs typeface="+mj-cs"/>
        </a:defRPr>
      </a:lvl1pPr>
    </p:titleStyle>
    <p:bodyStyle>
      <a:lvl1pPr marL="0" indent="0" algn="l" defTabSz="1043056" rtl="0" eaLnBrk="1" latinLnBrk="0" hangingPunct="1">
        <a:lnSpc>
          <a:spcPts val="2400"/>
        </a:lnSpc>
        <a:spcBef>
          <a:spcPts val="0"/>
        </a:spcBef>
        <a:buFont typeface="Arial" panose="020B0604020202020204" pitchFamily="34" charset="0"/>
        <a:buNone/>
        <a:defRPr sz="2000" b="1" kern="1200">
          <a:solidFill>
            <a:schemeClr val="tx2"/>
          </a:solidFill>
          <a:latin typeface="+mn-lt"/>
          <a:ea typeface="+mn-ea"/>
          <a:cs typeface="+mn-cs"/>
        </a:defRPr>
      </a:lvl1pPr>
      <a:lvl2pPr marL="0" indent="0" algn="l" defTabSz="1043056" rtl="0" eaLnBrk="1" latinLnBrk="0" hangingPunct="1">
        <a:lnSpc>
          <a:spcPts val="2400"/>
        </a:lnSpc>
        <a:spcBef>
          <a:spcPts val="0"/>
        </a:spcBef>
        <a:spcAft>
          <a:spcPts val="0"/>
        </a:spcAft>
        <a:buFont typeface="Arial" panose="020B0604020202020204" pitchFamily="34" charset="0"/>
        <a:buNone/>
        <a:defRPr sz="2000" kern="1200">
          <a:solidFill>
            <a:schemeClr val="tx1"/>
          </a:solidFill>
          <a:latin typeface="+mn-lt"/>
          <a:ea typeface="+mn-ea"/>
          <a:cs typeface="+mn-cs"/>
        </a:defRPr>
      </a:lvl2pPr>
      <a:lvl3pPr marL="360000" indent="-360000" algn="l" defTabSz="1043056" rtl="0" eaLnBrk="1" latinLnBrk="0" hangingPunct="1">
        <a:lnSpc>
          <a:spcPts val="2400"/>
        </a:lnSpc>
        <a:spcBef>
          <a:spcPts val="0"/>
        </a:spcBef>
        <a:buClr>
          <a:schemeClr val="tx2"/>
        </a:buClr>
        <a:buFont typeface="Arial" panose="020B0604020202020204" pitchFamily="34" charset="0"/>
        <a:buChar char="•"/>
        <a:defRPr sz="2000" kern="1200">
          <a:solidFill>
            <a:schemeClr val="tx1"/>
          </a:solidFill>
          <a:latin typeface="+mn-lt"/>
          <a:ea typeface="+mn-ea"/>
          <a:cs typeface="+mn-cs"/>
        </a:defRPr>
      </a:lvl3pPr>
      <a:lvl4pPr marL="594000" indent="-234000" algn="l" defTabSz="1043056" rtl="0" eaLnBrk="1" latinLnBrk="0" hangingPunct="1">
        <a:lnSpc>
          <a:spcPts val="2400"/>
        </a:lnSpc>
        <a:spcBef>
          <a:spcPts val="0"/>
        </a:spcBef>
        <a:buClr>
          <a:schemeClr val="tx2"/>
        </a:buClr>
        <a:buFont typeface="Arial" panose="020B0604020202020204" pitchFamily="34" charset="0"/>
        <a:buChar char="-"/>
        <a:defRPr sz="2000" kern="1200">
          <a:solidFill>
            <a:schemeClr val="tx1"/>
          </a:solidFill>
          <a:latin typeface="+mn-lt"/>
          <a:ea typeface="+mn-ea"/>
          <a:cs typeface="+mn-cs"/>
        </a:defRPr>
      </a:lvl4pPr>
      <a:lvl5pPr marL="360000" indent="-360000" algn="l" defTabSz="1043056" rtl="0" eaLnBrk="1" latinLnBrk="0" hangingPunct="1">
        <a:lnSpc>
          <a:spcPts val="2400"/>
        </a:lnSpc>
        <a:spcBef>
          <a:spcPts val="0"/>
        </a:spcBef>
        <a:buClr>
          <a:schemeClr val="tx2"/>
        </a:buClr>
        <a:buFont typeface="+mj-lt"/>
        <a:buAutoNum type="arabicPeriod"/>
        <a:defRPr sz="2000" kern="1200" baseline="0">
          <a:solidFill>
            <a:schemeClr val="tx1"/>
          </a:solidFill>
          <a:latin typeface="+mn-lt"/>
          <a:ea typeface="+mn-ea"/>
          <a:cs typeface="+mn-cs"/>
        </a:defRPr>
      </a:lvl5pPr>
      <a:lvl6pPr marL="594000" indent="-234000" algn="l" defTabSz="1043056" rtl="0" eaLnBrk="1" latinLnBrk="0" hangingPunct="1">
        <a:lnSpc>
          <a:spcPts val="2400"/>
        </a:lnSpc>
        <a:spcBef>
          <a:spcPts val="0"/>
        </a:spcBef>
        <a:buClr>
          <a:schemeClr val="tx2"/>
        </a:buClr>
        <a:buFont typeface="+mj-lt"/>
        <a:buAutoNum type="alphaLcPeriod"/>
        <a:defRPr sz="2000" kern="1200" baseline="0">
          <a:solidFill>
            <a:schemeClr val="tx1"/>
          </a:solidFill>
          <a:latin typeface="+mn-lt"/>
          <a:ea typeface="+mn-ea"/>
          <a:cs typeface="+mn-cs"/>
        </a:defRPr>
      </a:lvl6pPr>
      <a:lvl7pPr marL="594000" indent="-234000" algn="l" defTabSz="1043056" rtl="0" eaLnBrk="1" latinLnBrk="0" hangingPunct="1">
        <a:lnSpc>
          <a:spcPts val="2400"/>
        </a:lnSpc>
        <a:spcBef>
          <a:spcPts val="0"/>
        </a:spcBef>
        <a:buClr>
          <a:schemeClr val="tx2"/>
        </a:buClr>
        <a:buFont typeface="+mj-lt"/>
        <a:buAutoNum type="alphaLcPeriod"/>
        <a:defRPr sz="2000" kern="1200" baseline="0">
          <a:solidFill>
            <a:schemeClr val="tx1"/>
          </a:solidFill>
          <a:latin typeface="+mn-lt"/>
          <a:ea typeface="+mn-ea"/>
          <a:cs typeface="+mn-cs"/>
        </a:defRPr>
      </a:lvl7pPr>
      <a:lvl8pPr marL="594000" indent="-234000" algn="l" defTabSz="1043056" rtl="0" eaLnBrk="1" latinLnBrk="0" hangingPunct="1">
        <a:lnSpc>
          <a:spcPts val="2400"/>
        </a:lnSpc>
        <a:spcBef>
          <a:spcPts val="0"/>
        </a:spcBef>
        <a:buClr>
          <a:schemeClr val="tx2"/>
        </a:buClr>
        <a:buFont typeface="+mj-lt"/>
        <a:buAutoNum type="alphaLcPeriod"/>
        <a:defRPr sz="2000" kern="1200">
          <a:solidFill>
            <a:schemeClr val="tx1"/>
          </a:solidFill>
          <a:latin typeface="+mn-lt"/>
          <a:ea typeface="+mn-ea"/>
          <a:cs typeface="+mn-cs"/>
        </a:defRPr>
      </a:lvl8pPr>
      <a:lvl9pPr marL="594000" indent="-234000" algn="l" defTabSz="1043056" rtl="0" eaLnBrk="1" latinLnBrk="0" hangingPunct="1">
        <a:lnSpc>
          <a:spcPts val="2400"/>
        </a:lnSpc>
        <a:spcBef>
          <a:spcPts val="0"/>
        </a:spcBef>
        <a:buClr>
          <a:schemeClr val="tx2"/>
        </a:buClr>
        <a:buFont typeface="+mj-lt"/>
        <a:buAutoNum type="alphaLcPeriod"/>
        <a:defRPr sz="2000" kern="1200">
          <a:solidFill>
            <a:schemeClr val="tx1"/>
          </a:solidFill>
          <a:latin typeface="+mn-lt"/>
          <a:ea typeface="+mn-ea"/>
          <a:cs typeface="+mn-cs"/>
        </a:defRPr>
      </a:lvl9pPr>
    </p:bodyStyle>
    <p:otherStyle>
      <a:defPPr>
        <a:defRPr lang="en-US"/>
      </a:defPPr>
      <a:lvl1pPr marL="0" algn="l" defTabSz="1043056" rtl="0" eaLnBrk="1" latinLnBrk="0" hangingPunct="1">
        <a:defRPr sz="2100" kern="1200">
          <a:solidFill>
            <a:schemeClr val="tx1"/>
          </a:solidFill>
          <a:latin typeface="+mn-lt"/>
          <a:ea typeface="+mn-ea"/>
          <a:cs typeface="+mn-cs"/>
        </a:defRPr>
      </a:lvl1pPr>
      <a:lvl2pPr marL="521528" algn="l" defTabSz="1043056" rtl="0" eaLnBrk="1" latinLnBrk="0" hangingPunct="1">
        <a:defRPr sz="2100" kern="1200">
          <a:solidFill>
            <a:schemeClr val="tx1"/>
          </a:solidFill>
          <a:latin typeface="+mn-lt"/>
          <a:ea typeface="+mn-ea"/>
          <a:cs typeface="+mn-cs"/>
        </a:defRPr>
      </a:lvl2pPr>
      <a:lvl3pPr marL="1043056" algn="l" defTabSz="1043056" rtl="0" eaLnBrk="1" latinLnBrk="0" hangingPunct="1">
        <a:defRPr sz="2100" kern="1200">
          <a:solidFill>
            <a:schemeClr val="tx1"/>
          </a:solidFill>
          <a:latin typeface="+mn-lt"/>
          <a:ea typeface="+mn-ea"/>
          <a:cs typeface="+mn-cs"/>
        </a:defRPr>
      </a:lvl3pPr>
      <a:lvl4pPr marL="1564584" algn="l" defTabSz="1043056" rtl="0" eaLnBrk="1" latinLnBrk="0" hangingPunct="1">
        <a:defRPr sz="2100" kern="1200">
          <a:solidFill>
            <a:schemeClr val="tx1"/>
          </a:solidFill>
          <a:latin typeface="+mn-lt"/>
          <a:ea typeface="+mn-ea"/>
          <a:cs typeface="+mn-cs"/>
        </a:defRPr>
      </a:lvl4pPr>
      <a:lvl5pPr marL="2086112" algn="l" defTabSz="1043056" rtl="0" eaLnBrk="1" latinLnBrk="0" hangingPunct="1">
        <a:defRPr sz="2100" kern="1200">
          <a:solidFill>
            <a:schemeClr val="tx1"/>
          </a:solidFill>
          <a:latin typeface="+mn-lt"/>
          <a:ea typeface="+mn-ea"/>
          <a:cs typeface="+mn-cs"/>
        </a:defRPr>
      </a:lvl5pPr>
      <a:lvl6pPr marL="2607640" algn="l" defTabSz="1043056" rtl="0" eaLnBrk="1" latinLnBrk="0" hangingPunct="1">
        <a:defRPr sz="2100" kern="1200">
          <a:solidFill>
            <a:schemeClr val="tx1"/>
          </a:solidFill>
          <a:latin typeface="+mn-lt"/>
          <a:ea typeface="+mn-ea"/>
          <a:cs typeface="+mn-cs"/>
        </a:defRPr>
      </a:lvl6pPr>
      <a:lvl7pPr marL="3129168" algn="l" defTabSz="1043056" rtl="0" eaLnBrk="1" latinLnBrk="0" hangingPunct="1">
        <a:defRPr sz="2100" kern="1200">
          <a:solidFill>
            <a:schemeClr val="tx1"/>
          </a:solidFill>
          <a:latin typeface="+mn-lt"/>
          <a:ea typeface="+mn-ea"/>
          <a:cs typeface="+mn-cs"/>
        </a:defRPr>
      </a:lvl7pPr>
      <a:lvl8pPr marL="3650696" algn="l" defTabSz="1043056" rtl="0" eaLnBrk="1" latinLnBrk="0" hangingPunct="1">
        <a:defRPr sz="2100" kern="1200">
          <a:solidFill>
            <a:schemeClr val="tx1"/>
          </a:solidFill>
          <a:latin typeface="+mn-lt"/>
          <a:ea typeface="+mn-ea"/>
          <a:cs typeface="+mn-cs"/>
        </a:defRPr>
      </a:lvl8pPr>
      <a:lvl9pPr marL="4172224" algn="l" defTabSz="1043056"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5.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03237" y="2627998"/>
            <a:ext cx="9271384" cy="2732277"/>
          </a:xfrm>
        </p:spPr>
        <p:txBody>
          <a:bodyPr/>
          <a:lstStyle/>
          <a:p>
            <a:r>
              <a:rPr lang="en-GB" cap="none" dirty="0" smtClean="0"/>
              <a:t>Parameterizing Collective Risk Models</a:t>
            </a:r>
            <a:r>
              <a:rPr lang="en-GB" cap="none" dirty="0" smtClean="0"/>
              <a:t/>
            </a:r>
            <a:br>
              <a:rPr lang="en-GB" cap="none" dirty="0" smtClean="0"/>
            </a:br>
            <a:r>
              <a:rPr lang="en-GB" cap="none" dirty="0" smtClean="0">
                <a:solidFill>
                  <a:schemeClr val="tx2"/>
                </a:solidFill>
              </a:rPr>
              <a:t>CAS Spring Meeting 2015</a:t>
            </a:r>
            <a:endParaRPr lang="en-GB" cap="none" dirty="0">
              <a:solidFill>
                <a:schemeClr val="tx2"/>
              </a:solidFill>
            </a:endParaRPr>
          </a:p>
        </p:txBody>
      </p:sp>
      <p:sp>
        <p:nvSpPr>
          <p:cNvPr id="6" name="Date Placeholder 5"/>
          <p:cNvSpPr>
            <a:spLocks noGrp="1"/>
          </p:cNvSpPr>
          <p:nvPr>
            <p:ph type="dt" sz="half" idx="10"/>
          </p:nvPr>
        </p:nvSpPr>
        <p:spPr>
          <a:xfrm>
            <a:off x="503238" y="4643669"/>
            <a:ext cx="4058252" cy="468000"/>
          </a:xfrm>
        </p:spPr>
        <p:txBody>
          <a:bodyPr/>
          <a:lstStyle/>
          <a:p>
            <a:endParaRPr lang="en-US" dirty="0" smtClean="0"/>
          </a:p>
          <a:p>
            <a:endParaRPr lang="en-US" dirty="0" smtClean="0"/>
          </a:p>
          <a:p>
            <a:r>
              <a:rPr lang="en-US" b="1" i="1" dirty="0"/>
              <a:t>R</a:t>
            </a:r>
            <a:r>
              <a:rPr lang="en-US" b="1" i="1" baseline="30000" dirty="0"/>
              <a:t>2</a:t>
            </a:r>
          </a:p>
          <a:p>
            <a:r>
              <a:rPr lang="en-US" b="1" dirty="0"/>
              <a:t>Richard Rosengarten</a:t>
            </a:r>
          </a:p>
          <a:p>
            <a:r>
              <a:rPr lang="en-US" dirty="0" smtClean="0"/>
              <a:t>May 18, 2015</a:t>
            </a:r>
            <a:endParaRPr lang="en-GB" dirty="0"/>
          </a:p>
        </p:txBody>
      </p:sp>
    </p:spTree>
    <p:extLst>
      <p:ext uri="{BB962C8B-B14F-4D97-AF65-F5344CB8AC3E}">
        <p14:creationId xmlns:p14="http://schemas.microsoft.com/office/powerpoint/2010/main" val="270576302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2000" dirty="0"/>
                  <a:t>We now assume that the claim count </a:t>
                </a:r>
                <a:r>
                  <a:rPr lang="en-GB" sz="2000" dirty="0" err="1"/>
                  <a:t>r.v</a:t>
                </a:r>
                <a:r>
                  <a:rPr lang="en-GB" sz="2000" dirty="0"/>
                  <a:t> </a:t>
                </a:r>
                <a14:m>
                  <m:oMath xmlns:m="http://schemas.openxmlformats.org/officeDocument/2006/math">
                    <m:r>
                      <a:rPr lang="en-GB" sz="2000" i="1" dirty="0">
                        <a:latin typeface="Cambria Math"/>
                      </a:rPr>
                      <m:t>𝑁</m:t>
                    </m:r>
                  </m:oMath>
                </a14:m>
                <a:r>
                  <a:rPr lang="en-GB" sz="2000" dirty="0"/>
                  <a:t> is of </a:t>
                </a:r>
                <a:r>
                  <a:rPr lang="en-GB" sz="2000" i="1" dirty="0"/>
                  <a:t>mixed Poisson</a:t>
                </a:r>
                <a:r>
                  <a:rPr lang="en-GB" sz="2000" dirty="0"/>
                  <a:t> type, meaning </a:t>
                </a:r>
                <a14:m>
                  <m:oMath xmlns:m="http://schemas.openxmlformats.org/officeDocument/2006/math">
                    <m:r>
                      <a:rPr lang="en-US" sz="2000" i="1">
                        <a:latin typeface="Cambria Math"/>
                      </a:rPr>
                      <m:t>𝑁</m:t>
                    </m:r>
                    <m:r>
                      <a:rPr lang="en-US" sz="2000" i="1">
                        <a:latin typeface="Cambria Math"/>
                        <a:ea typeface="Cambria Math"/>
                      </a:rPr>
                      <m:t>~</m:t>
                    </m:r>
                    <m:r>
                      <a:rPr lang="en-US" sz="2000" i="1">
                        <a:latin typeface="Cambria Math"/>
                        <a:ea typeface="Cambria Math"/>
                      </a:rPr>
                      <m:t>𝑃𝑜𝑖𝑠𝑠𝑜𝑛</m:t>
                    </m:r>
                    <m:d>
                      <m:dPr>
                        <m:begChr m:val="["/>
                        <m:endChr m:val="]"/>
                        <m:ctrlPr>
                          <a:rPr lang="en-US" sz="2000" i="1">
                            <a:latin typeface="Cambria Math"/>
                            <a:ea typeface="Cambria Math"/>
                          </a:rPr>
                        </m:ctrlPr>
                      </m:dPr>
                      <m:e>
                        <m:r>
                          <a:rPr lang="en-US" sz="2000" i="1">
                            <a:latin typeface="Cambria Math"/>
                            <a:ea typeface="Cambria Math"/>
                          </a:rPr>
                          <m:t>𝐸</m:t>
                        </m:r>
                        <m:d>
                          <m:dPr>
                            <m:ctrlPr>
                              <a:rPr lang="en-US" sz="2000" i="1">
                                <a:latin typeface="Cambria Math"/>
                                <a:ea typeface="Cambria Math"/>
                              </a:rPr>
                            </m:ctrlPr>
                          </m:dPr>
                          <m:e>
                            <m:r>
                              <a:rPr lang="en-US" sz="2000" i="1">
                                <a:latin typeface="Cambria Math"/>
                                <a:ea typeface="Cambria Math"/>
                              </a:rPr>
                              <m:t>𝑁</m:t>
                            </m:r>
                          </m:e>
                        </m:d>
                        <m:r>
                          <a:rPr lang="en-US" sz="2000" i="1">
                            <a:latin typeface="Cambria Math"/>
                            <a:ea typeface="Cambria Math"/>
                          </a:rPr>
                          <m:t>𝐺</m:t>
                        </m:r>
                      </m:e>
                    </m:d>
                  </m:oMath>
                </a14:m>
                <a:r>
                  <a:rPr lang="en-GB" sz="2000" dirty="0"/>
                  <a:t>, where </a:t>
                </a:r>
                <a14:m>
                  <m:oMath xmlns:m="http://schemas.openxmlformats.org/officeDocument/2006/math">
                    <m:r>
                      <a:rPr lang="en-GB" sz="2000" i="1" dirty="0">
                        <a:latin typeface="Cambria Math"/>
                      </a:rPr>
                      <m:t>𝐺</m:t>
                    </m:r>
                  </m:oMath>
                </a14:m>
                <a:r>
                  <a:rPr lang="en-GB" sz="2000" dirty="0"/>
                  <a:t> is a </a:t>
                </a:r>
                <a:r>
                  <a:rPr lang="en-GB" sz="2000" dirty="0" err="1"/>
                  <a:t>r.v</a:t>
                </a:r>
                <a:r>
                  <a:rPr lang="en-GB" sz="2000" dirty="0"/>
                  <a:t> with mean </a:t>
                </a:r>
                <a14:m>
                  <m:oMath xmlns:m="http://schemas.openxmlformats.org/officeDocument/2006/math">
                    <m:r>
                      <a:rPr lang="en-GB" sz="2000" i="1" dirty="0">
                        <a:latin typeface="Cambria Math"/>
                      </a:rPr>
                      <m:t>1</m:t>
                    </m:r>
                  </m:oMath>
                </a14:m>
                <a:r>
                  <a:rPr lang="en-GB" sz="2000" dirty="0"/>
                  <a:t>.</a:t>
                </a:r>
              </a:p>
              <a:p>
                <a:pPr lvl="2"/>
                <a:endParaRPr lang="en-GB" sz="2000" dirty="0"/>
              </a:p>
              <a:p>
                <a:pPr lvl="2"/>
                <a:endParaRPr lang="en-GB" sz="2000" dirty="0" smtClean="0"/>
              </a:p>
              <a:p>
                <a:pPr lvl="2"/>
                <a:r>
                  <a:rPr lang="en-GB" sz="2000" dirty="0" smtClean="0"/>
                  <a:t>To </a:t>
                </a:r>
                <a:r>
                  <a:rPr lang="en-GB" sz="2000" dirty="0"/>
                  <a:t>draw from </a:t>
                </a:r>
                <a14:m>
                  <m:oMath xmlns:m="http://schemas.openxmlformats.org/officeDocument/2006/math">
                    <m:r>
                      <a:rPr lang="en-GB" sz="2000" i="1" dirty="0">
                        <a:latin typeface="Cambria Math"/>
                      </a:rPr>
                      <m:t>𝑁</m:t>
                    </m:r>
                  </m:oMath>
                </a14:m>
                <a:r>
                  <a:rPr lang="en-GB" sz="2000" dirty="0"/>
                  <a:t>:</a:t>
                </a:r>
              </a:p>
              <a:p>
                <a:pPr lvl="3"/>
                <a:r>
                  <a:rPr lang="en-GB" sz="2000" dirty="0"/>
                  <a:t>1. Draw </a:t>
                </a:r>
                <a14:m>
                  <m:oMath xmlns:m="http://schemas.openxmlformats.org/officeDocument/2006/math">
                    <m:r>
                      <a:rPr lang="en-GB" sz="2000" i="1" dirty="0">
                        <a:latin typeface="Cambria Math"/>
                      </a:rPr>
                      <m:t>𝑔</m:t>
                    </m:r>
                  </m:oMath>
                </a14:m>
                <a:r>
                  <a:rPr lang="en-GB" sz="2000" dirty="0"/>
                  <a:t> from </a:t>
                </a:r>
                <a14:m>
                  <m:oMath xmlns:m="http://schemas.openxmlformats.org/officeDocument/2006/math">
                    <m:r>
                      <a:rPr lang="en-GB" sz="2000" i="1" dirty="0">
                        <a:latin typeface="Cambria Math"/>
                      </a:rPr>
                      <m:t>𝐺</m:t>
                    </m:r>
                  </m:oMath>
                </a14:m>
                <a:r>
                  <a:rPr lang="en-GB" sz="2000" dirty="0"/>
                  <a:t>.</a:t>
                </a:r>
              </a:p>
              <a:p>
                <a:pPr lvl="3"/>
                <a:r>
                  <a:rPr lang="en-GB" sz="2000" dirty="0"/>
                  <a:t>2. Draw from </a:t>
                </a:r>
                <a14:m>
                  <m:oMath xmlns:m="http://schemas.openxmlformats.org/officeDocument/2006/math">
                    <m:r>
                      <a:rPr lang="en-US" sz="2000" i="1">
                        <a:latin typeface="Cambria Math"/>
                        <a:ea typeface="Cambria Math"/>
                      </a:rPr>
                      <m:t>𝑃𝑜𝑖𝑠𝑠𝑜𝑛</m:t>
                    </m:r>
                    <m:d>
                      <m:dPr>
                        <m:begChr m:val="["/>
                        <m:endChr m:val="]"/>
                        <m:ctrlPr>
                          <a:rPr lang="en-US" sz="2000" i="1">
                            <a:latin typeface="Cambria Math"/>
                            <a:ea typeface="Cambria Math"/>
                          </a:rPr>
                        </m:ctrlPr>
                      </m:dPr>
                      <m:e>
                        <m:r>
                          <a:rPr lang="en-US" sz="2000" i="1">
                            <a:latin typeface="Cambria Math"/>
                            <a:ea typeface="Cambria Math"/>
                          </a:rPr>
                          <m:t>𝐸</m:t>
                        </m:r>
                        <m:d>
                          <m:dPr>
                            <m:ctrlPr>
                              <a:rPr lang="en-US" sz="2000" i="1">
                                <a:latin typeface="Cambria Math"/>
                                <a:ea typeface="Cambria Math"/>
                              </a:rPr>
                            </m:ctrlPr>
                          </m:dPr>
                          <m:e>
                            <m:r>
                              <a:rPr lang="en-US" sz="2000" i="1">
                                <a:latin typeface="Cambria Math"/>
                                <a:ea typeface="Cambria Math"/>
                              </a:rPr>
                              <m:t>𝑁</m:t>
                            </m:r>
                          </m:e>
                        </m:d>
                        <m:r>
                          <a:rPr lang="en-US" sz="2000" i="1">
                            <a:latin typeface="Cambria Math"/>
                            <a:ea typeface="Cambria Math"/>
                          </a:rPr>
                          <m:t>𝑔</m:t>
                        </m:r>
                      </m:e>
                    </m:d>
                  </m:oMath>
                </a14:m>
                <a:r>
                  <a:rPr lang="en-GB" sz="2000" dirty="0"/>
                  <a:t>.</a:t>
                </a:r>
              </a:p>
              <a:p>
                <a:pPr lvl="2"/>
                <a:endParaRPr lang="en-US" sz="2000" i="1" dirty="0">
                  <a:latin typeface="Cambria Math"/>
                </a:endParaRPr>
              </a:p>
              <a:p>
                <a:pPr lvl="2"/>
                <a:endParaRPr lang="en-US" sz="2000" i="1" dirty="0" smtClean="0">
                  <a:latin typeface="Cambria Math"/>
                </a:endParaRPr>
              </a:p>
              <a:p>
                <a:pPr lvl="2"/>
                <a14:m>
                  <m:oMath xmlns:m="http://schemas.openxmlformats.org/officeDocument/2006/math">
                    <m:r>
                      <a:rPr lang="en-US" sz="2000" i="1">
                        <a:latin typeface="Cambria Math"/>
                      </a:rPr>
                      <m:t>𝑉𝑎𝑟</m:t>
                    </m:r>
                    <m:d>
                      <m:dPr>
                        <m:ctrlPr>
                          <a:rPr lang="en-US" sz="2000" i="1">
                            <a:latin typeface="Cambria Math"/>
                          </a:rPr>
                        </m:ctrlPr>
                      </m:dPr>
                      <m:e>
                        <m:r>
                          <a:rPr lang="en-US" sz="2000" i="1">
                            <a:latin typeface="Cambria Math"/>
                          </a:rPr>
                          <m:t>𝐺</m:t>
                        </m:r>
                      </m:e>
                    </m:d>
                    <m:r>
                      <a:rPr lang="en-US" sz="2000" i="1">
                        <a:latin typeface="Cambria Math"/>
                      </a:rPr>
                      <m:t>=</m:t>
                    </m:r>
                    <m:r>
                      <a:rPr lang="en-US" sz="2000" i="1">
                        <a:latin typeface="Cambria Math"/>
                      </a:rPr>
                      <m:t>𝑐</m:t>
                    </m:r>
                  </m:oMath>
                </a14:m>
                <a:r>
                  <a:rPr lang="en-GB" sz="2000" dirty="0"/>
                  <a:t>.  Will use the notation </a:t>
                </a:r>
                <a14:m>
                  <m:oMath xmlns:m="http://schemas.openxmlformats.org/officeDocument/2006/math">
                    <m:r>
                      <a:rPr lang="en-US" sz="2000" i="1">
                        <a:latin typeface="Cambria Math"/>
                      </a:rPr>
                      <m:t>𝐺</m:t>
                    </m:r>
                    <m:d>
                      <m:dPr>
                        <m:begChr m:val="["/>
                        <m:endChr m:val="]"/>
                        <m:ctrlPr>
                          <a:rPr lang="en-US" sz="2000" i="1">
                            <a:latin typeface="Cambria Math"/>
                          </a:rPr>
                        </m:ctrlPr>
                      </m:dPr>
                      <m:e>
                        <m:r>
                          <a:rPr lang="en-US" sz="2000" i="1">
                            <a:latin typeface="Cambria Math"/>
                          </a:rPr>
                          <m:t>𝑐</m:t>
                        </m:r>
                      </m:e>
                    </m:d>
                  </m:oMath>
                </a14:m>
                <a:endParaRPr lang="en-GB" sz="2000" dirty="0"/>
              </a:p>
              <a:p>
                <a:pPr lvl="2"/>
                <a:endParaRPr lang="en-US" sz="2000" i="1" dirty="0">
                  <a:latin typeface="Cambria Math"/>
                </a:endParaRPr>
              </a:p>
              <a:p>
                <a:pPr lvl="2"/>
                <a:endParaRPr lang="en-GB" sz="2000" i="1" dirty="0" smtClean="0">
                  <a:latin typeface="Cambria Math"/>
                </a:endParaRPr>
              </a:p>
              <a:p>
                <a:pPr lvl="2"/>
                <a14:m>
                  <m:oMath xmlns:m="http://schemas.openxmlformats.org/officeDocument/2006/math">
                    <m:sSub>
                      <m:sSubPr>
                        <m:ctrlPr>
                          <a:rPr lang="en-GB" sz="2000" i="1">
                            <a:latin typeface="Cambria Math"/>
                          </a:rPr>
                        </m:ctrlPr>
                      </m:sSubPr>
                      <m:e>
                        <m:r>
                          <a:rPr lang="en-US" sz="2000" i="1">
                            <a:latin typeface="Cambria Math"/>
                          </a:rPr>
                          <m:t>𝑁</m:t>
                        </m:r>
                      </m:e>
                      <m:sub>
                        <m:r>
                          <a:rPr lang="en-US" sz="2000" i="1">
                            <a:latin typeface="Cambria Math"/>
                          </a:rPr>
                          <m:t>𝐿</m:t>
                        </m:r>
                      </m:sub>
                    </m:sSub>
                  </m:oMath>
                </a14:m>
                <a:r>
                  <a:rPr lang="en-GB" sz="2000" dirty="0"/>
                  <a:t>, </a:t>
                </a:r>
                <a14:m>
                  <m:oMath xmlns:m="http://schemas.openxmlformats.org/officeDocument/2006/math">
                    <m:sSub>
                      <m:sSubPr>
                        <m:ctrlPr>
                          <a:rPr lang="en-GB" sz="2000" i="1">
                            <a:latin typeface="Cambria Math"/>
                          </a:rPr>
                        </m:ctrlPr>
                      </m:sSubPr>
                      <m:e>
                        <m:r>
                          <a:rPr lang="en-US" sz="2000" i="1">
                            <a:latin typeface="Cambria Math"/>
                          </a:rPr>
                          <m:t>𝑁</m:t>
                        </m:r>
                      </m:e>
                      <m:sub>
                        <m:r>
                          <a:rPr lang="en-US" sz="2000" i="1">
                            <a:latin typeface="Cambria Math"/>
                          </a:rPr>
                          <m:t>𝑆</m:t>
                        </m:r>
                      </m:sub>
                    </m:sSub>
                  </m:oMath>
                </a14:m>
                <a:r>
                  <a:rPr lang="en-GB" sz="2000" dirty="0"/>
                  <a:t> are also mixed Poisson with the same </a:t>
                </a:r>
                <a:r>
                  <a:rPr lang="en-GB" sz="2000" i="1" dirty="0"/>
                  <a:t>mixing distribution</a:t>
                </a:r>
                <a:r>
                  <a:rPr lang="en-GB" sz="2000" dirty="0"/>
                  <a:t> </a:t>
                </a:r>
                <a14:m>
                  <m:oMath xmlns:m="http://schemas.openxmlformats.org/officeDocument/2006/math">
                    <m:r>
                      <a:rPr lang="en-GB" sz="2000" i="1" dirty="0">
                        <a:latin typeface="Cambria Math"/>
                      </a:rPr>
                      <m:t>𝐺</m:t>
                    </m:r>
                  </m:oMath>
                </a14:m>
                <a:r>
                  <a:rPr lang="en-GB" sz="2000" dirty="0"/>
                  <a:t>.</a:t>
                </a:r>
              </a:p>
              <a:p>
                <a:pPr lvl="2"/>
                <a:endParaRPr lang="en-GB" sz="2000" dirty="0"/>
              </a:p>
              <a:p>
                <a:pPr lvl="2"/>
                <a:endParaRPr lang="en-GB" sz="2000" dirty="0" smtClean="0"/>
              </a:p>
              <a:p>
                <a:pPr lvl="2"/>
                <a:r>
                  <a:rPr lang="en-GB" sz="2000" dirty="0" smtClean="0"/>
                  <a:t>Example</a:t>
                </a:r>
                <a:r>
                  <a:rPr lang="en-GB" sz="2000" dirty="0"/>
                  <a:t>: </a:t>
                </a:r>
                <a14:m>
                  <m:oMath xmlns:m="http://schemas.openxmlformats.org/officeDocument/2006/math">
                    <m:r>
                      <a:rPr lang="en-US" sz="2000" i="1">
                        <a:latin typeface="Cambria Math"/>
                      </a:rPr>
                      <m:t>𝐺</m:t>
                    </m:r>
                    <m:r>
                      <a:rPr lang="en-US" sz="2000" i="1">
                        <a:latin typeface="Cambria Math"/>
                        <a:ea typeface="Cambria Math"/>
                      </a:rPr>
                      <m:t>~</m:t>
                    </m:r>
                    <m:r>
                      <a:rPr lang="en-US" sz="2000" i="1">
                        <a:latin typeface="Cambria Math"/>
                        <a:ea typeface="Cambria Math"/>
                      </a:rPr>
                      <m:t>𝑔𝑎𝑚𝑚𝑎</m:t>
                    </m:r>
                  </m:oMath>
                </a14:m>
                <a:r>
                  <a:rPr lang="en-GB" sz="2000" dirty="0"/>
                  <a:t>.  Then </a:t>
                </a:r>
                <a14:m>
                  <m:oMath xmlns:m="http://schemas.openxmlformats.org/officeDocument/2006/math">
                    <m:r>
                      <a:rPr lang="en-US" sz="2000" i="1">
                        <a:latin typeface="Cambria Math"/>
                      </a:rPr>
                      <m:t>𝑁</m:t>
                    </m:r>
                    <m:r>
                      <a:rPr lang="en-US" sz="2000" i="1">
                        <a:latin typeface="Cambria Math"/>
                        <a:ea typeface="Cambria Math"/>
                      </a:rPr>
                      <m:t>~</m:t>
                    </m:r>
                    <m:r>
                      <a:rPr lang="en-US" sz="2000" i="1">
                        <a:latin typeface="Cambria Math"/>
                        <a:ea typeface="Cambria Math"/>
                      </a:rPr>
                      <m:t>𝑁𝑒𝑔𝑎𝑡𝑖𝑣𝑒</m:t>
                    </m:r>
                    <m:r>
                      <a:rPr lang="en-US" sz="2000" i="1">
                        <a:latin typeface="Cambria Math"/>
                        <a:ea typeface="Cambria Math"/>
                      </a:rPr>
                      <m:t> </m:t>
                    </m:r>
                    <m:r>
                      <a:rPr lang="en-US" sz="2000" i="1">
                        <a:latin typeface="Cambria Math"/>
                        <a:ea typeface="Cambria Math"/>
                      </a:rPr>
                      <m:t>𝐵𝑖𝑛𝑜𝑚𝑖𝑎𝑙</m:t>
                    </m:r>
                  </m:oMath>
                </a14:m>
                <a:r>
                  <a:rPr lang="en-GB" sz="2000" dirty="0"/>
                  <a:t>.</a:t>
                </a:r>
              </a:p>
              <a:p>
                <a:pPr lvl="2"/>
                <a:endParaRPr lang="en-GB" sz="2000" dirty="0"/>
              </a:p>
              <a:p>
                <a:pPr lvl="2"/>
                <a:endParaRPr lang="en-GB" sz="2000" dirty="0" smtClean="0"/>
              </a:p>
              <a:p>
                <a:pPr lvl="2"/>
                <a:r>
                  <a:rPr lang="en-GB" sz="2000" dirty="0" smtClean="0"/>
                  <a:t>Fact </a:t>
                </a:r>
                <a:r>
                  <a:rPr lang="en-GB" sz="2000" dirty="0"/>
                  <a:t>(“Severity is Irrelevant”): </a:t>
                </a:r>
                <a14:m>
                  <m:oMath xmlns:m="http://schemas.openxmlformats.org/officeDocument/2006/math">
                    <m:f>
                      <m:fPr>
                        <m:type m:val="lin"/>
                        <m:ctrlPr>
                          <a:rPr lang="en-GB" sz="2000" i="1">
                            <a:latin typeface="Cambria Math"/>
                          </a:rPr>
                        </m:ctrlPr>
                      </m:fPr>
                      <m:num>
                        <m:r>
                          <a:rPr lang="en-US" sz="2000" i="1">
                            <a:latin typeface="Cambria Math"/>
                          </a:rPr>
                          <m:t>𝑍</m:t>
                        </m:r>
                      </m:num>
                      <m:den>
                        <m:r>
                          <a:rPr lang="en-US" sz="2000" i="1">
                            <a:latin typeface="Cambria Math"/>
                          </a:rPr>
                          <m:t>𝐸</m:t>
                        </m:r>
                        <m:d>
                          <m:dPr>
                            <m:ctrlPr>
                              <a:rPr lang="en-US" sz="2000" i="1">
                                <a:latin typeface="Cambria Math"/>
                              </a:rPr>
                            </m:ctrlPr>
                          </m:dPr>
                          <m:e>
                            <m:r>
                              <a:rPr lang="en-US" sz="2000" i="1">
                                <a:latin typeface="Cambria Math"/>
                              </a:rPr>
                              <m:t>𝑍</m:t>
                            </m:r>
                          </m:e>
                        </m:d>
                        <m:groupChr>
                          <m:groupChrPr>
                            <m:chr m:val="→"/>
                            <m:vertJc m:val="bot"/>
                            <m:ctrlPr>
                              <a:rPr lang="en-US" sz="2000" i="1">
                                <a:latin typeface="Cambria Math"/>
                              </a:rPr>
                            </m:ctrlPr>
                          </m:groupChrPr>
                          <m:e>
                            <m:r>
                              <m:rPr>
                                <m:brk m:alnAt="2"/>
                              </m:rPr>
                              <a:rPr lang="en-US" sz="2000" i="1">
                                <a:latin typeface="Cambria Math"/>
                              </a:rPr>
                              <m:t>𝐷</m:t>
                            </m:r>
                          </m:e>
                        </m:groupChr>
                      </m:den>
                    </m:f>
                    <m:r>
                      <a:rPr lang="en-US" sz="2000" i="1">
                        <a:latin typeface="Cambria Math"/>
                      </a:rPr>
                      <m:t>𝐺</m:t>
                    </m:r>
                    <m:r>
                      <a:rPr lang="en-US" sz="2000" i="1">
                        <a:latin typeface="Cambria Math"/>
                      </a:rPr>
                      <m:t> </m:t>
                    </m:r>
                    <m:r>
                      <a:rPr lang="en-US" sz="2000" i="1">
                        <a:latin typeface="Cambria Math"/>
                      </a:rPr>
                      <m:t>𝑎𝑠</m:t>
                    </m:r>
                    <m:r>
                      <a:rPr lang="en-US" sz="2000" i="1">
                        <a:latin typeface="Cambria Math"/>
                      </a:rPr>
                      <m:t> </m:t>
                    </m:r>
                    <m:r>
                      <a:rPr lang="en-US" sz="2000" i="1">
                        <a:latin typeface="Cambria Math"/>
                      </a:rPr>
                      <m:t>𝐸</m:t>
                    </m:r>
                    <m:d>
                      <m:dPr>
                        <m:ctrlPr>
                          <a:rPr lang="en-US" sz="2000" i="1">
                            <a:latin typeface="Cambria Math"/>
                          </a:rPr>
                        </m:ctrlPr>
                      </m:dPr>
                      <m:e>
                        <m:r>
                          <a:rPr lang="en-US" sz="2000" i="1">
                            <a:latin typeface="Cambria Math"/>
                          </a:rPr>
                          <m:t>𝑁</m:t>
                        </m:r>
                      </m:e>
                    </m:d>
                    <m:r>
                      <a:rPr lang="en-US" sz="2000" i="1">
                        <a:latin typeface="Cambria Math"/>
                        <a:ea typeface="Cambria Math"/>
                      </a:rPr>
                      <m:t>→∞</m:t>
                    </m:r>
                  </m:oMath>
                </a14:m>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a:stretch>
              </a:blipFill>
            </p:spPr>
            <p:txBody>
              <a:bodyPr/>
              <a:lstStyle/>
              <a:p>
                <a:r>
                  <a:rPr lang="en-US">
                    <a:noFill/>
                  </a:rPr>
                  <a:t> </a:t>
                </a:r>
              </a:p>
            </p:txBody>
          </p:sp>
        </mc:Fallback>
      </mc:AlternateContent>
      <p:sp>
        <p:nvSpPr>
          <p:cNvPr id="4" name="Title 3"/>
          <p:cNvSpPr>
            <a:spLocks noGrp="1"/>
          </p:cNvSpPr>
          <p:nvPr>
            <p:ph type="title"/>
          </p:nvPr>
        </p:nvSpPr>
        <p:spPr/>
        <p:txBody>
          <a:bodyPr/>
          <a:lstStyle/>
          <a:p>
            <a:pPr marL="265176" indent="-265176">
              <a:spcBef>
                <a:spcPts val="2400"/>
              </a:spcBef>
            </a:pPr>
            <a:r>
              <a:rPr lang="en-GB" b="1" cap="none" dirty="0">
                <a:solidFill>
                  <a:schemeClr val="accent2"/>
                </a:solidFill>
              </a:rPr>
              <a:t>Mixed </a:t>
            </a:r>
            <a:r>
              <a:rPr lang="en-GB" b="1" cap="none" dirty="0" smtClean="0">
                <a:solidFill>
                  <a:schemeClr val="accent2"/>
                </a:solidFill>
              </a:rPr>
              <a:t>Poisson </a:t>
            </a:r>
            <a:r>
              <a:rPr lang="en-GB" b="1" cap="none" dirty="0">
                <a:solidFill>
                  <a:schemeClr val="accent2"/>
                </a:solidFill>
              </a:rPr>
              <a:t>CRM </a:t>
            </a:r>
            <a:endParaRPr lang="en-GB"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10</a:t>
            </a:fld>
            <a:endParaRPr lang="en-GB"/>
          </a:p>
        </p:txBody>
      </p:sp>
    </p:spTree>
    <p:extLst>
      <p:ext uri="{BB962C8B-B14F-4D97-AF65-F5344CB8AC3E}">
        <p14:creationId xmlns:p14="http://schemas.microsoft.com/office/powerpoint/2010/main" val="223959242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US" sz="2000" dirty="0"/>
                  <a:t>Ref:Homer-Rosengarten </a:t>
                </a:r>
                <a:r>
                  <a:rPr lang="en-US" sz="2000" dirty="0"/>
                  <a:t>(2011), Meyers-</a:t>
                </a:r>
                <a:r>
                  <a:rPr lang="en-US" sz="2000" dirty="0" err="1"/>
                  <a:t>Klinker</a:t>
                </a:r>
                <a:r>
                  <a:rPr lang="en-US" sz="2000" dirty="0"/>
                  <a:t>-</a:t>
                </a:r>
                <a:r>
                  <a:rPr lang="en-US" sz="2000" dirty="0" err="1"/>
                  <a:t>LaLonde</a:t>
                </a:r>
                <a:r>
                  <a:rPr lang="en-US" sz="2000" dirty="0"/>
                  <a:t> (2003</a:t>
                </a:r>
                <a:r>
                  <a:rPr lang="en-US" sz="2000" dirty="0"/>
                  <a:t>)</a:t>
                </a:r>
                <a:endParaRPr lang="en-US" sz="2000" dirty="0"/>
              </a:p>
              <a:p>
                <a:pPr lvl="2"/>
                <a:endParaRPr lang="en-US" sz="2000" b="1" dirty="0"/>
              </a:p>
              <a:p>
                <a:pPr lvl="2"/>
                <a:endParaRPr lang="en-US" sz="2000" b="1" dirty="0" smtClean="0"/>
              </a:p>
              <a:p>
                <a:pPr lvl="2"/>
                <a:r>
                  <a:rPr lang="en-US" sz="2000" b="1" dirty="0" smtClean="0"/>
                  <a:t>Full </a:t>
                </a:r>
                <a:r>
                  <a:rPr lang="en-US" sz="2000" b="1" dirty="0"/>
                  <a:t>Info CAD </a:t>
                </a:r>
                <a:r>
                  <a:rPr lang="en-US" sz="2000" dirty="0"/>
                  <a:t>(Have </a:t>
                </a:r>
                <a14:m>
                  <m:oMath xmlns:m="http://schemas.openxmlformats.org/officeDocument/2006/math">
                    <m:r>
                      <a:rPr lang="en-US" sz="2000" i="1" dirty="0">
                        <a:latin typeface="Cambria Math"/>
                      </a:rPr>
                      <m:t>𝑁</m:t>
                    </m:r>
                    <m:r>
                      <a:rPr lang="en-US" sz="2000" i="1" dirty="0">
                        <a:latin typeface="Cambria Math"/>
                      </a:rPr>
                      <m:t>,</m:t>
                    </m:r>
                    <m:r>
                      <a:rPr lang="en-US" sz="2000" i="1" dirty="0">
                        <a:latin typeface="Cambria Math"/>
                      </a:rPr>
                      <m:t>𝑋</m:t>
                    </m:r>
                  </m:oMath>
                </a14:m>
                <a:r>
                  <a:rPr lang="en-US" sz="2000" dirty="0"/>
                  <a:t>)</a:t>
                </a:r>
              </a:p>
              <a:p>
                <a:pPr lvl="3"/>
                <a:r>
                  <a:rPr lang="en-US" sz="2000" dirty="0"/>
                  <a:t>Draw from </a:t>
                </a:r>
                <a14:m>
                  <m:oMath xmlns:m="http://schemas.openxmlformats.org/officeDocument/2006/math">
                    <m:r>
                      <a:rPr lang="en-US" sz="2000" i="1">
                        <a:latin typeface="Cambria Math"/>
                      </a:rPr>
                      <m:t>𝑁</m:t>
                    </m:r>
                  </m:oMath>
                </a14:m>
                <a:r>
                  <a:rPr lang="en-US" sz="2000" dirty="0"/>
                  <a:t> (i.e. draw from </a:t>
                </a:r>
                <a14:m>
                  <m:oMath xmlns:m="http://schemas.openxmlformats.org/officeDocument/2006/math">
                    <m:r>
                      <a:rPr lang="en-US" sz="2000" i="1">
                        <a:latin typeface="Cambria Math"/>
                      </a:rPr>
                      <m:t>𝐺</m:t>
                    </m:r>
                  </m:oMath>
                </a14:m>
                <a:r>
                  <a:rPr lang="en-US" sz="2000" dirty="0"/>
                  <a:t> and then from </a:t>
                </a:r>
                <a14:m>
                  <m:oMath xmlns:m="http://schemas.openxmlformats.org/officeDocument/2006/math">
                    <m:r>
                      <a:rPr lang="en-US" sz="2000" i="1">
                        <a:latin typeface="Cambria Math"/>
                        <a:ea typeface="Cambria Math"/>
                      </a:rPr>
                      <m:t>𝑃𝑜𝑖𝑠𝑠𝑜𝑛</m:t>
                    </m:r>
                    <m:d>
                      <m:dPr>
                        <m:begChr m:val="["/>
                        <m:endChr m:val="]"/>
                        <m:ctrlPr>
                          <a:rPr lang="en-US" sz="2000" i="1">
                            <a:latin typeface="Cambria Math"/>
                            <a:ea typeface="Cambria Math"/>
                          </a:rPr>
                        </m:ctrlPr>
                      </m:dPr>
                      <m:e>
                        <m:r>
                          <a:rPr lang="en-US" sz="2000" i="1">
                            <a:latin typeface="Cambria Math"/>
                            <a:ea typeface="Cambria Math"/>
                          </a:rPr>
                          <m:t>𝐸</m:t>
                        </m:r>
                        <m:d>
                          <m:dPr>
                            <m:ctrlPr>
                              <a:rPr lang="en-US" sz="2000" i="1">
                                <a:latin typeface="Cambria Math"/>
                                <a:ea typeface="Cambria Math"/>
                              </a:rPr>
                            </m:ctrlPr>
                          </m:dPr>
                          <m:e>
                            <m:r>
                              <a:rPr lang="en-US" sz="2000" i="1">
                                <a:latin typeface="Cambria Math"/>
                                <a:ea typeface="Cambria Math"/>
                              </a:rPr>
                              <m:t>𝑁</m:t>
                            </m:r>
                          </m:e>
                        </m:d>
                        <m:r>
                          <a:rPr lang="en-US" sz="2000" i="1">
                            <a:latin typeface="Cambria Math"/>
                            <a:ea typeface="Cambria Math"/>
                          </a:rPr>
                          <m:t>𝐺</m:t>
                        </m:r>
                      </m:e>
                    </m:d>
                  </m:oMath>
                </a14:m>
                <a:r>
                  <a:rPr lang="en-US" sz="2000" dirty="0"/>
                  <a:t>)</a:t>
                </a:r>
              </a:p>
              <a:p>
                <a:pPr lvl="3"/>
                <a:endParaRPr lang="en-US" sz="2000" dirty="0" smtClean="0"/>
              </a:p>
              <a:p>
                <a:pPr lvl="3"/>
                <a:r>
                  <a:rPr lang="en-US" sz="2000" dirty="0" smtClean="0"/>
                  <a:t>Draw </a:t>
                </a:r>
                <a14:m>
                  <m:oMath xmlns:m="http://schemas.openxmlformats.org/officeDocument/2006/math">
                    <m:sSub>
                      <m:sSubPr>
                        <m:ctrlPr>
                          <a:rPr lang="en-US" sz="2000" i="1">
                            <a:latin typeface="Cambria Math"/>
                          </a:rPr>
                        </m:ctrlPr>
                      </m:sSubPr>
                      <m:e>
                        <m:r>
                          <a:rPr lang="en-US" sz="2000" i="1">
                            <a:latin typeface="Cambria Math"/>
                          </a:rPr>
                          <m:t>𝑁</m:t>
                        </m:r>
                      </m:e>
                      <m:sub>
                        <m:r>
                          <a:rPr lang="en-US" sz="2000" i="1">
                            <a:latin typeface="Cambria Math"/>
                          </a:rPr>
                          <m:t>𝐿</m:t>
                        </m:r>
                      </m:sub>
                    </m:sSub>
                    <m:r>
                      <a:rPr lang="en-US" sz="2000" i="1">
                        <a:latin typeface="Cambria Math"/>
                      </a:rPr>
                      <m:t> </m:t>
                    </m:r>
                  </m:oMath>
                </a14:m>
                <a:r>
                  <a:rPr lang="en-US" sz="2000" dirty="0"/>
                  <a:t>from </a:t>
                </a:r>
                <a14:m>
                  <m:oMath xmlns:m="http://schemas.openxmlformats.org/officeDocument/2006/math">
                    <m:r>
                      <a:rPr lang="en-US" sz="2000" i="1">
                        <a:latin typeface="Cambria Math"/>
                      </a:rPr>
                      <m:t>𝐵𝑖𝑛</m:t>
                    </m:r>
                    <m:d>
                      <m:dPr>
                        <m:ctrlPr>
                          <a:rPr lang="en-US" sz="2000" i="1">
                            <a:latin typeface="Cambria Math"/>
                          </a:rPr>
                        </m:ctrlPr>
                      </m:dPr>
                      <m:e>
                        <m:r>
                          <a:rPr lang="en-US" sz="2000" i="1">
                            <a:latin typeface="Cambria Math"/>
                          </a:rPr>
                          <m:t>𝑁</m:t>
                        </m:r>
                        <m:r>
                          <a:rPr lang="en-US" sz="2000" i="1">
                            <a:latin typeface="Cambria Math"/>
                          </a:rPr>
                          <m:t>,</m:t>
                        </m:r>
                        <m:r>
                          <a:rPr lang="en-US" sz="2000" i="1">
                            <a:latin typeface="Cambria Math"/>
                          </a:rPr>
                          <m:t>𝑞</m:t>
                        </m:r>
                      </m:e>
                    </m:d>
                  </m:oMath>
                </a14:m>
                <a:r>
                  <a:rPr lang="en-US" sz="2000" dirty="0"/>
                  <a:t>, where </a:t>
                </a:r>
                <a14:m>
                  <m:oMath xmlns:m="http://schemas.openxmlformats.org/officeDocument/2006/math">
                    <m:r>
                      <a:rPr lang="en-US" sz="2000" i="1">
                        <a:latin typeface="Cambria Math"/>
                      </a:rPr>
                      <m:t>𝑞</m:t>
                    </m:r>
                    <m:r>
                      <a:rPr lang="en-US" sz="2000" i="1">
                        <a:latin typeface="Cambria Math"/>
                      </a:rPr>
                      <m:t>=1−</m:t>
                    </m:r>
                    <m:sSub>
                      <m:sSubPr>
                        <m:ctrlPr>
                          <a:rPr lang="en-US" sz="2000" i="1">
                            <a:latin typeface="Cambria Math"/>
                          </a:rPr>
                        </m:ctrlPr>
                      </m:sSubPr>
                      <m:e>
                        <m:r>
                          <m:rPr>
                            <m:sty m:val="p"/>
                          </m:rPr>
                          <a:rPr lang="en-US" sz="2000">
                            <a:latin typeface="Cambria Math"/>
                          </a:rPr>
                          <m:t>CDF</m:t>
                        </m:r>
                      </m:e>
                      <m:sub>
                        <m:r>
                          <a:rPr lang="en-US" sz="2000" i="1">
                            <a:latin typeface="Cambria Math"/>
                          </a:rPr>
                          <m:t>𝑋</m:t>
                        </m:r>
                      </m:sub>
                    </m:sSub>
                    <m:d>
                      <m:dPr>
                        <m:ctrlPr>
                          <a:rPr lang="en-US" sz="2000" i="1">
                            <a:latin typeface="Cambria Math"/>
                          </a:rPr>
                        </m:ctrlPr>
                      </m:dPr>
                      <m:e>
                        <m:r>
                          <a:rPr lang="en-US" sz="2000" i="1">
                            <a:latin typeface="Cambria Math"/>
                            <a:ea typeface="Cambria Math"/>
                          </a:rPr>
                          <m:t>𝑇</m:t>
                        </m:r>
                      </m:e>
                    </m:d>
                  </m:oMath>
                </a14:m>
                <a:r>
                  <a:rPr lang="en-US" sz="2000" dirty="0"/>
                  <a:t>.</a:t>
                </a:r>
                <a14:m>
                  <m:oMath xmlns:m="http://schemas.openxmlformats.org/officeDocument/2006/math">
                    <m:sSub>
                      <m:sSubPr>
                        <m:ctrlPr>
                          <a:rPr lang="en-US" sz="2000" i="1">
                            <a:latin typeface="Cambria Math"/>
                          </a:rPr>
                        </m:ctrlPr>
                      </m:sSubPr>
                      <m:e>
                        <m:r>
                          <a:rPr lang="en-US" sz="2000" i="1">
                            <a:latin typeface="Cambria Math"/>
                          </a:rPr>
                          <m:t> </m:t>
                        </m:r>
                        <m:r>
                          <a:rPr lang="en-US" sz="2000" i="1">
                            <a:latin typeface="Cambria Math"/>
                          </a:rPr>
                          <m:t>𝑁</m:t>
                        </m:r>
                      </m:e>
                      <m:sub>
                        <m:r>
                          <a:rPr lang="en-US" sz="2000" i="1">
                            <a:latin typeface="Cambria Math"/>
                          </a:rPr>
                          <m:t>𝑆</m:t>
                        </m:r>
                      </m:sub>
                    </m:sSub>
                    <m:r>
                      <a:rPr lang="en-US" sz="2000" i="1">
                        <a:latin typeface="Cambria Math"/>
                      </a:rPr>
                      <m:t>=</m:t>
                    </m:r>
                    <m:r>
                      <a:rPr lang="en-US" sz="2000" i="1">
                        <a:latin typeface="Cambria Math"/>
                      </a:rPr>
                      <m:t>𝑁</m:t>
                    </m:r>
                    <m:r>
                      <a:rPr lang="en-US" sz="2000" i="1">
                        <a:latin typeface="Cambria Math"/>
                      </a:rPr>
                      <m:t>−</m:t>
                    </m:r>
                    <m:sSub>
                      <m:sSubPr>
                        <m:ctrlPr>
                          <a:rPr lang="en-US" sz="2000" i="1">
                            <a:latin typeface="Cambria Math"/>
                          </a:rPr>
                        </m:ctrlPr>
                      </m:sSubPr>
                      <m:e>
                        <m:r>
                          <a:rPr lang="en-US" sz="2000" i="1">
                            <a:latin typeface="Cambria Math"/>
                          </a:rPr>
                          <m:t>𝑁</m:t>
                        </m:r>
                      </m:e>
                      <m:sub>
                        <m:r>
                          <a:rPr lang="en-US" sz="2000" i="1">
                            <a:latin typeface="Cambria Math"/>
                          </a:rPr>
                          <m:t>𝐿</m:t>
                        </m:r>
                      </m:sub>
                    </m:sSub>
                  </m:oMath>
                </a14:m>
                <a:r>
                  <a:rPr lang="en-US" sz="2000" dirty="0"/>
                  <a:t>.</a:t>
                </a:r>
                <a:endParaRPr lang="en-US" sz="2000" dirty="0"/>
              </a:p>
              <a:p>
                <a:pPr lvl="3"/>
                <a:endParaRPr lang="en-US" sz="2000" dirty="0" smtClean="0"/>
              </a:p>
              <a:p>
                <a:pPr lvl="3"/>
                <a:r>
                  <a:rPr lang="en-US" sz="2000" dirty="0" smtClean="0"/>
                  <a:t>Draw </a:t>
                </a:r>
                <a14:m>
                  <m:oMath xmlns:m="http://schemas.openxmlformats.org/officeDocument/2006/math">
                    <m:sSub>
                      <m:sSubPr>
                        <m:ctrlPr>
                          <a:rPr lang="en-US" sz="2000" i="1">
                            <a:latin typeface="Cambria Math"/>
                          </a:rPr>
                        </m:ctrlPr>
                      </m:sSubPr>
                      <m:e>
                        <m:r>
                          <a:rPr lang="en-US" sz="2000" i="1">
                            <a:latin typeface="Cambria Math"/>
                          </a:rPr>
                          <m:t>𝑋</m:t>
                        </m:r>
                      </m:e>
                      <m:sub>
                        <m:r>
                          <a:rPr lang="en-US" sz="2000" i="1">
                            <a:latin typeface="Cambria Math"/>
                          </a:rPr>
                          <m:t>1,</m:t>
                        </m:r>
                        <m:r>
                          <a:rPr lang="en-US" sz="2000" i="1">
                            <a:latin typeface="Cambria Math"/>
                          </a:rPr>
                          <m:t>𝐿</m:t>
                        </m:r>
                      </m:sub>
                    </m:sSub>
                    <m:r>
                      <a:rPr lang="en-US" sz="2000" i="1">
                        <a:latin typeface="Cambria Math"/>
                      </a:rPr>
                      <m:t>,</m:t>
                    </m:r>
                    <m:r>
                      <a:rPr lang="en-US" sz="2000" i="1">
                        <a:latin typeface="Cambria Math"/>
                      </a:rPr>
                      <m:t>…</m:t>
                    </m:r>
                    <m:r>
                      <a:rPr lang="en-US" sz="2000" i="1">
                        <a:latin typeface="Cambria Math"/>
                      </a:rPr>
                      <m:t>,</m:t>
                    </m:r>
                    <m:sSub>
                      <m:sSubPr>
                        <m:ctrlPr>
                          <a:rPr lang="en-US" sz="2000" i="1">
                            <a:latin typeface="Cambria Math"/>
                          </a:rPr>
                        </m:ctrlPr>
                      </m:sSubPr>
                      <m:e>
                        <m:r>
                          <a:rPr lang="en-US" sz="2000" i="1">
                            <a:latin typeface="Cambria Math"/>
                          </a:rPr>
                          <m:t>𝑋</m:t>
                        </m:r>
                      </m:e>
                      <m:sub>
                        <m:r>
                          <a:rPr lang="en-US" sz="2000" i="1">
                            <a:latin typeface="Cambria Math"/>
                          </a:rPr>
                          <m:t>𝑁</m:t>
                        </m:r>
                        <m:r>
                          <a:rPr lang="en-US" sz="2000" i="1">
                            <a:latin typeface="Cambria Math"/>
                          </a:rPr>
                          <m:t>,</m:t>
                        </m:r>
                        <m:r>
                          <a:rPr lang="en-US" sz="2000" i="1">
                            <a:latin typeface="Cambria Math"/>
                          </a:rPr>
                          <m:t>𝐿</m:t>
                        </m:r>
                      </m:sub>
                    </m:sSub>
                  </m:oMath>
                </a14:m>
                <a:r>
                  <a:rPr lang="en-US" sz="2000" dirty="0"/>
                  <a:t> large losses. </a:t>
                </a:r>
                <a14:m>
                  <m:oMath xmlns:m="http://schemas.openxmlformats.org/officeDocument/2006/math">
                    <m:sSub>
                      <m:sSubPr>
                        <m:ctrlPr>
                          <a:rPr lang="en-US" sz="2000" i="1">
                            <a:latin typeface="Cambria Math"/>
                          </a:rPr>
                        </m:ctrlPr>
                      </m:sSubPr>
                      <m:e>
                        <m:r>
                          <a:rPr lang="en-US" sz="2000" i="1">
                            <a:latin typeface="Cambria Math"/>
                          </a:rPr>
                          <m:t>𝑍</m:t>
                        </m:r>
                      </m:e>
                      <m:sub>
                        <m:r>
                          <a:rPr lang="en-US" sz="2000" i="1">
                            <a:latin typeface="Cambria Math"/>
                          </a:rPr>
                          <m:t>𝐿</m:t>
                        </m:r>
                      </m:sub>
                    </m:sSub>
                    <m:r>
                      <a:rPr lang="en-US" sz="2000" i="1">
                        <a:latin typeface="Cambria Math"/>
                      </a:rPr>
                      <m:t>=</m:t>
                    </m:r>
                    <m:sSub>
                      <m:sSubPr>
                        <m:ctrlPr>
                          <a:rPr lang="en-US" sz="2000" i="1">
                            <a:latin typeface="Cambria Math"/>
                          </a:rPr>
                        </m:ctrlPr>
                      </m:sSubPr>
                      <m:e>
                        <m:r>
                          <a:rPr lang="en-US" sz="2000" i="1">
                            <a:latin typeface="Cambria Math"/>
                          </a:rPr>
                          <m:t>𝑋</m:t>
                        </m:r>
                      </m:e>
                      <m:sub>
                        <m:r>
                          <a:rPr lang="en-US" sz="2000" i="1">
                            <a:latin typeface="Cambria Math"/>
                          </a:rPr>
                          <m:t>1,</m:t>
                        </m:r>
                        <m:r>
                          <a:rPr lang="en-US" sz="2000" i="1">
                            <a:latin typeface="Cambria Math"/>
                          </a:rPr>
                          <m:t>𝐿</m:t>
                        </m:r>
                      </m:sub>
                    </m:sSub>
                    <m:r>
                      <a:rPr lang="en-US" sz="2000" i="1">
                        <a:latin typeface="Cambria Math"/>
                      </a:rPr>
                      <m:t>+…</m:t>
                    </m:r>
                    <m:sSub>
                      <m:sSubPr>
                        <m:ctrlPr>
                          <a:rPr lang="en-US" sz="2000" i="1">
                            <a:latin typeface="Cambria Math"/>
                          </a:rPr>
                        </m:ctrlPr>
                      </m:sSubPr>
                      <m:e>
                        <m:r>
                          <a:rPr lang="en-US" sz="2000" i="1">
                            <a:latin typeface="Cambria Math"/>
                          </a:rPr>
                          <m:t>+</m:t>
                        </m:r>
                        <m:r>
                          <a:rPr lang="en-US" sz="2000" i="1">
                            <a:latin typeface="Cambria Math"/>
                          </a:rPr>
                          <m:t>𝑋</m:t>
                        </m:r>
                      </m:e>
                      <m:sub>
                        <m:r>
                          <a:rPr lang="en-US" sz="2000" i="1">
                            <a:latin typeface="Cambria Math"/>
                          </a:rPr>
                          <m:t>𝑁</m:t>
                        </m:r>
                        <m:r>
                          <a:rPr lang="en-US" sz="2000" i="1">
                            <a:latin typeface="Cambria Math"/>
                          </a:rPr>
                          <m:t>,</m:t>
                        </m:r>
                        <m:r>
                          <a:rPr lang="en-US" sz="2000" i="1">
                            <a:latin typeface="Cambria Math"/>
                          </a:rPr>
                          <m:t>𝐿</m:t>
                        </m:r>
                      </m:sub>
                    </m:sSub>
                  </m:oMath>
                </a14:m>
                <a:endParaRPr lang="en-US" sz="2000" dirty="0"/>
              </a:p>
              <a:p>
                <a:pPr lvl="3"/>
                <a:endParaRPr lang="en-US" sz="2000" dirty="0" smtClean="0"/>
              </a:p>
              <a:p>
                <a:pPr lvl="3"/>
                <a:r>
                  <a:rPr lang="en-US" sz="2000" dirty="0" smtClean="0"/>
                  <a:t>Draw </a:t>
                </a:r>
                <a14:m>
                  <m:oMath xmlns:m="http://schemas.openxmlformats.org/officeDocument/2006/math">
                    <m:acc>
                      <m:accPr>
                        <m:chr m:val="̃"/>
                        <m:ctrlPr>
                          <a:rPr lang="en-US" sz="2000" i="1">
                            <a:latin typeface="Cambria Math"/>
                          </a:rPr>
                        </m:ctrlPr>
                      </m:accPr>
                      <m:e>
                        <m:sSub>
                          <m:sSubPr>
                            <m:ctrlPr>
                              <a:rPr lang="en-US" sz="2000" i="1">
                                <a:latin typeface="Cambria Math"/>
                              </a:rPr>
                            </m:ctrlPr>
                          </m:sSubPr>
                          <m:e>
                            <m:r>
                              <a:rPr lang="en-US" sz="2000" i="1">
                                <a:latin typeface="Cambria Math"/>
                              </a:rPr>
                              <m:t>𝑍</m:t>
                            </m:r>
                          </m:e>
                          <m:sub>
                            <m:r>
                              <a:rPr lang="en-US" sz="2000" i="1">
                                <a:latin typeface="Cambria Math"/>
                              </a:rPr>
                              <m:t>𝑆</m:t>
                            </m:r>
                          </m:sub>
                        </m:sSub>
                      </m:e>
                    </m:acc>
                    <m:r>
                      <a:rPr lang="en-US" sz="2000" i="1">
                        <a:latin typeface="Cambria Math"/>
                      </a:rPr>
                      <m:t> </m:t>
                    </m:r>
                  </m:oMath>
                </a14:m>
                <a:r>
                  <a:rPr lang="en-US" sz="2000" dirty="0"/>
                  <a:t>from </a:t>
                </a:r>
                <a:r>
                  <a:rPr lang="en-US" sz="2000" u="sng" dirty="0"/>
                  <a:t>C</a:t>
                </a:r>
                <a:r>
                  <a:rPr lang="en-US" sz="2000" dirty="0"/>
                  <a:t>onditional </a:t>
                </a:r>
                <a:r>
                  <a:rPr lang="en-US" sz="2000" u="sng" dirty="0"/>
                  <a:t>A</a:t>
                </a:r>
                <a:r>
                  <a:rPr lang="en-US" sz="2000" dirty="0"/>
                  <a:t>ggregate </a:t>
                </a:r>
                <a:r>
                  <a:rPr lang="en-US" sz="2000" u="sng" dirty="0"/>
                  <a:t>D</a:t>
                </a:r>
                <a:r>
                  <a:rPr lang="en-US" sz="2000" dirty="0"/>
                  <a:t>istribution </a:t>
                </a:r>
                <a:r>
                  <a:rPr lang="en-US" sz="2000" dirty="0"/>
                  <a:t>(</a:t>
                </a:r>
                <a:r>
                  <a:rPr lang="en-US" sz="2000" dirty="0" err="1"/>
                  <a:t>eg</a:t>
                </a:r>
                <a:r>
                  <a:rPr lang="en-US" sz="2000" dirty="0"/>
                  <a:t>, lognormal) </a:t>
                </a:r>
                <a:r>
                  <a:rPr lang="en-US" sz="2000" dirty="0"/>
                  <a:t>matching</a:t>
                </a:r>
                <a14:m>
                  <m:oMath xmlns:m="http://schemas.openxmlformats.org/officeDocument/2006/math">
                    <m:r>
                      <a:rPr lang="en-US" sz="2000" i="1" dirty="0">
                        <a:latin typeface="Cambria Math"/>
                      </a:rPr>
                      <m:t> </m:t>
                    </m:r>
                    <m:r>
                      <a:rPr lang="en-US" sz="2000" i="1" dirty="0">
                        <a:latin typeface="Cambria Math"/>
                      </a:rPr>
                      <m:t>𝑘</m:t>
                    </m:r>
                    <m:r>
                      <a:rPr lang="en-US" sz="2000" i="1" dirty="0">
                        <a:latin typeface="Cambria Math"/>
                        <a:ea typeface="Cambria Math"/>
                      </a:rPr>
                      <m:t>≥2</m:t>
                    </m:r>
                  </m:oMath>
                </a14:m>
                <a:r>
                  <a:rPr lang="en-US" sz="2000" dirty="0"/>
                  <a:t> moments </a:t>
                </a:r>
                <a:r>
                  <a:rPr lang="en-US" sz="2000" dirty="0"/>
                  <a:t>of</a:t>
                </a:r>
                <a14:m>
                  <m:oMath xmlns:m="http://schemas.openxmlformats.org/officeDocument/2006/math">
                    <m:sSub>
                      <m:sSubPr>
                        <m:ctrlPr>
                          <a:rPr lang="en-US" sz="2000" i="1">
                            <a:latin typeface="Cambria Math"/>
                          </a:rPr>
                        </m:ctrlPr>
                      </m:sSubPr>
                      <m:e>
                        <m:r>
                          <a:rPr lang="en-US" sz="2000" i="1">
                            <a:latin typeface="Cambria Math"/>
                          </a:rPr>
                          <m:t> </m:t>
                        </m:r>
                        <m:r>
                          <a:rPr lang="en-US" sz="2000" i="1">
                            <a:latin typeface="Cambria Math"/>
                          </a:rPr>
                          <m:t>𝑍</m:t>
                        </m:r>
                      </m:e>
                      <m:sub>
                        <m:r>
                          <a:rPr lang="en-US" sz="2000" i="1">
                            <a:latin typeface="Cambria Math"/>
                          </a:rPr>
                          <m:t>𝑆</m:t>
                        </m:r>
                      </m:sub>
                    </m:sSub>
                    <m:r>
                      <a:rPr lang="en-US" sz="2000" i="1">
                        <a:latin typeface="Cambria Math"/>
                      </a:rPr>
                      <m:t>|</m:t>
                    </m:r>
                    <m:sSub>
                      <m:sSubPr>
                        <m:ctrlPr>
                          <a:rPr lang="en-US" sz="2000" i="1">
                            <a:latin typeface="Cambria Math"/>
                          </a:rPr>
                        </m:ctrlPr>
                      </m:sSubPr>
                      <m:e>
                        <m:r>
                          <a:rPr lang="en-US" sz="2000" i="1">
                            <a:latin typeface="Cambria Math"/>
                          </a:rPr>
                          <m:t>𝑁</m:t>
                        </m:r>
                      </m:e>
                      <m:sub>
                        <m:r>
                          <a:rPr lang="en-US" sz="2000" i="1">
                            <a:latin typeface="Cambria Math"/>
                          </a:rPr>
                          <m:t>𝑆</m:t>
                        </m:r>
                      </m:sub>
                    </m:sSub>
                  </m:oMath>
                </a14:m>
                <a:r>
                  <a:rPr lang="en-US" sz="2000" dirty="0"/>
                  <a:t>.</a:t>
                </a:r>
                <a:endParaRPr lang="en-US" sz="2000" dirty="0"/>
              </a:p>
              <a:p>
                <a:pPr lvl="3"/>
                <a:endParaRPr lang="en-US" sz="2000" i="1" dirty="0" smtClean="0">
                  <a:latin typeface="Cambria Math"/>
                </a:endParaRPr>
              </a:p>
              <a:p>
                <a:pPr lvl="3"/>
                <a14:m>
                  <m:oMath xmlns:m="http://schemas.openxmlformats.org/officeDocument/2006/math">
                    <m:acc>
                      <m:accPr>
                        <m:chr m:val="̃"/>
                        <m:ctrlPr>
                          <a:rPr lang="en-US" sz="2000" i="1">
                            <a:latin typeface="Cambria Math"/>
                          </a:rPr>
                        </m:ctrlPr>
                      </m:accPr>
                      <m:e>
                        <m:r>
                          <a:rPr lang="en-US" sz="2000" i="1">
                            <a:latin typeface="Cambria Math"/>
                          </a:rPr>
                          <m:t>𝑍</m:t>
                        </m:r>
                      </m:e>
                    </m:acc>
                    <m:r>
                      <a:rPr lang="en-US" sz="2000" i="1">
                        <a:latin typeface="Cambria Math"/>
                      </a:rPr>
                      <m:t>=</m:t>
                    </m:r>
                    <m:acc>
                      <m:accPr>
                        <m:chr m:val="̃"/>
                        <m:ctrlPr>
                          <a:rPr lang="en-US" sz="2000" i="1">
                            <a:latin typeface="Cambria Math"/>
                          </a:rPr>
                        </m:ctrlPr>
                      </m:accPr>
                      <m:e>
                        <m:sSub>
                          <m:sSubPr>
                            <m:ctrlPr>
                              <a:rPr lang="en-US" sz="2000" i="1">
                                <a:latin typeface="Cambria Math"/>
                              </a:rPr>
                            </m:ctrlPr>
                          </m:sSubPr>
                          <m:e>
                            <m:r>
                              <a:rPr lang="en-US" sz="2000" i="1">
                                <a:latin typeface="Cambria Math"/>
                              </a:rPr>
                              <m:t>𝑍</m:t>
                            </m:r>
                          </m:e>
                          <m:sub>
                            <m:r>
                              <a:rPr lang="en-US" sz="2000" i="1">
                                <a:latin typeface="Cambria Math"/>
                              </a:rPr>
                              <m:t>𝑆</m:t>
                            </m:r>
                          </m:sub>
                        </m:sSub>
                      </m:e>
                    </m:acc>
                    <m:r>
                      <a:rPr lang="en-US" sz="2000">
                        <a:latin typeface="Cambria Math"/>
                      </a:rPr>
                      <m:t>+</m:t>
                    </m:r>
                    <m:sSub>
                      <m:sSubPr>
                        <m:ctrlPr>
                          <a:rPr lang="en-US" sz="2000" i="1">
                            <a:latin typeface="Cambria Math"/>
                          </a:rPr>
                        </m:ctrlPr>
                      </m:sSubPr>
                      <m:e>
                        <m:r>
                          <a:rPr lang="en-US" sz="2000" i="1">
                            <a:latin typeface="Cambria Math"/>
                          </a:rPr>
                          <m:t>𝑍</m:t>
                        </m:r>
                      </m:e>
                      <m:sub>
                        <m:r>
                          <a:rPr lang="en-US" sz="2000" i="1">
                            <a:latin typeface="Cambria Math"/>
                          </a:rPr>
                          <m:t>𝐿</m:t>
                        </m:r>
                      </m:sub>
                    </m:sSub>
                  </m:oMath>
                </a14:m>
                <a:endParaRPr lang="en-US" sz="2000" dirty="0"/>
              </a:p>
              <a:p>
                <a:pPr lvl="2"/>
                <a:endParaRPr lang="en-US" sz="2000" dirty="0"/>
              </a:p>
              <a:p>
                <a:pPr lvl="2"/>
                <a:endParaRPr lang="en-US" sz="2000" dirty="0" smtClean="0"/>
              </a:p>
              <a:p>
                <a:pPr lvl="2"/>
                <a:r>
                  <a:rPr lang="en-US" sz="2000" dirty="0" smtClean="0"/>
                  <a:t>H-R </a:t>
                </a:r>
                <a:r>
                  <a:rPr lang="en-US" sz="2000" dirty="0"/>
                  <a:t>Paper: </a:t>
                </a:r>
                <a14:m>
                  <m:oMath xmlns:m="http://schemas.openxmlformats.org/officeDocument/2006/math">
                    <m:f>
                      <m:fPr>
                        <m:type m:val="lin"/>
                        <m:ctrlPr>
                          <a:rPr lang="en-US" sz="2000" i="1">
                            <a:latin typeface="Cambria Math"/>
                          </a:rPr>
                        </m:ctrlPr>
                      </m:fPr>
                      <m:num>
                        <m:acc>
                          <m:accPr>
                            <m:chr m:val="̃"/>
                            <m:ctrlPr>
                              <a:rPr lang="en-US" sz="2000" i="1">
                                <a:latin typeface="Cambria Math"/>
                              </a:rPr>
                            </m:ctrlPr>
                          </m:accPr>
                          <m:e>
                            <m:r>
                              <a:rPr lang="en-US" sz="2000" i="1">
                                <a:latin typeface="Cambria Math"/>
                              </a:rPr>
                              <m:t> </m:t>
                            </m:r>
                            <m:r>
                              <a:rPr lang="en-US" sz="2000" i="1">
                                <a:latin typeface="Cambria Math"/>
                              </a:rPr>
                              <m:t>𝑍</m:t>
                            </m:r>
                          </m:e>
                        </m:acc>
                      </m:num>
                      <m:den>
                        <m:r>
                          <a:rPr lang="en-US" sz="2000" i="1">
                            <a:latin typeface="Cambria Math"/>
                          </a:rPr>
                          <m:t>𝐸</m:t>
                        </m:r>
                        <m:d>
                          <m:dPr>
                            <m:ctrlPr>
                              <a:rPr lang="en-US" sz="2000" i="1">
                                <a:latin typeface="Cambria Math"/>
                              </a:rPr>
                            </m:ctrlPr>
                          </m:dPr>
                          <m:e>
                            <m:r>
                              <a:rPr lang="en-US" sz="2000" i="1">
                                <a:latin typeface="Cambria Math"/>
                              </a:rPr>
                              <m:t>𝑍</m:t>
                            </m:r>
                          </m:e>
                        </m:d>
                      </m:den>
                    </m:f>
                    <m:r>
                      <a:rPr lang="en-US" sz="2000" i="1">
                        <a:latin typeface="Cambria Math"/>
                      </a:rPr>
                      <m:t>, </m:t>
                    </m:r>
                    <m:f>
                      <m:fPr>
                        <m:type m:val="lin"/>
                        <m:ctrlPr>
                          <a:rPr lang="en-US" sz="2000" i="1">
                            <a:latin typeface="Cambria Math"/>
                          </a:rPr>
                        </m:ctrlPr>
                      </m:fPr>
                      <m:num>
                        <m:acc>
                          <m:accPr>
                            <m:chr m:val="̃"/>
                            <m:ctrlPr>
                              <a:rPr lang="en-US" sz="2000" i="1">
                                <a:latin typeface="Cambria Math"/>
                              </a:rPr>
                            </m:ctrlPr>
                          </m:accPr>
                          <m:e>
                            <m:sSub>
                              <m:sSubPr>
                                <m:ctrlPr>
                                  <a:rPr lang="en-US" sz="2000" i="1">
                                    <a:latin typeface="Cambria Math"/>
                                  </a:rPr>
                                </m:ctrlPr>
                              </m:sSubPr>
                              <m:e>
                                <m:r>
                                  <a:rPr lang="en-US" sz="2000" i="1">
                                    <a:latin typeface="Cambria Math"/>
                                  </a:rPr>
                                  <m:t>𝑍</m:t>
                                </m:r>
                              </m:e>
                              <m:sub>
                                <m:r>
                                  <a:rPr lang="en-US" sz="2000" i="1">
                                    <a:latin typeface="Cambria Math"/>
                                  </a:rPr>
                                  <m:t>𝑆</m:t>
                                </m:r>
                              </m:sub>
                            </m:sSub>
                          </m:e>
                        </m:acc>
                      </m:num>
                      <m:den>
                        <m:r>
                          <a:rPr lang="en-US" sz="2000" i="1">
                            <a:latin typeface="Cambria Math"/>
                          </a:rPr>
                          <m:t>𝐸</m:t>
                        </m:r>
                        <m:d>
                          <m:dPr>
                            <m:ctrlPr>
                              <a:rPr lang="en-US" sz="2000" i="1">
                                <a:latin typeface="Cambria Math"/>
                              </a:rPr>
                            </m:ctrlPr>
                          </m:dPr>
                          <m:e>
                            <m:sSub>
                              <m:sSubPr>
                                <m:ctrlPr>
                                  <a:rPr lang="en-US" sz="2000" i="1">
                                    <a:latin typeface="Cambria Math"/>
                                  </a:rPr>
                                </m:ctrlPr>
                              </m:sSubPr>
                              <m:e>
                                <m:r>
                                  <a:rPr lang="en-US" sz="2000" i="1">
                                    <a:latin typeface="Cambria Math"/>
                                  </a:rPr>
                                  <m:t> </m:t>
                                </m:r>
                                <m:r>
                                  <a:rPr lang="en-US" sz="2000" i="1">
                                    <a:latin typeface="Cambria Math"/>
                                  </a:rPr>
                                  <m:t>𝑍</m:t>
                                </m:r>
                              </m:e>
                              <m:sub>
                                <m:r>
                                  <a:rPr lang="en-US" sz="2000" i="1">
                                    <a:latin typeface="Cambria Math"/>
                                  </a:rPr>
                                  <m:t>𝑆</m:t>
                                </m:r>
                              </m:sub>
                            </m:sSub>
                          </m:e>
                        </m:d>
                      </m:den>
                    </m:f>
                    <m:r>
                      <a:rPr lang="en-US" sz="2000" i="1">
                        <a:latin typeface="Cambria Math"/>
                      </a:rPr>
                      <m:t>(</m:t>
                    </m:r>
                    <m:f>
                      <m:fPr>
                        <m:type m:val="lin"/>
                        <m:ctrlPr>
                          <a:rPr lang="en-US" sz="2000" i="1">
                            <a:latin typeface="Cambria Math"/>
                          </a:rPr>
                        </m:ctrlPr>
                      </m:fPr>
                      <m:num>
                        <m:sSub>
                          <m:sSubPr>
                            <m:ctrlPr>
                              <a:rPr lang="en-US" sz="2000" i="1">
                                <a:latin typeface="Cambria Math"/>
                              </a:rPr>
                            </m:ctrlPr>
                          </m:sSubPr>
                          <m:e>
                            <m:r>
                              <a:rPr lang="en-US" sz="2000" i="1">
                                <a:latin typeface="Cambria Math"/>
                              </a:rPr>
                              <m:t>𝑍</m:t>
                            </m:r>
                          </m:e>
                          <m:sub>
                            <m:r>
                              <a:rPr lang="en-US" sz="2000" i="1">
                                <a:latin typeface="Cambria Math"/>
                              </a:rPr>
                              <m:t>𝐿</m:t>
                            </m:r>
                          </m:sub>
                        </m:sSub>
                      </m:num>
                      <m:den>
                        <m:r>
                          <a:rPr lang="en-US" sz="2000" i="1">
                            <a:latin typeface="Cambria Math"/>
                          </a:rPr>
                          <m:t>𝐸</m:t>
                        </m:r>
                        <m:d>
                          <m:dPr>
                            <m:ctrlPr>
                              <a:rPr lang="en-US" sz="2000" i="1">
                                <a:latin typeface="Cambria Math"/>
                              </a:rPr>
                            </m:ctrlPr>
                          </m:dPr>
                          <m:e>
                            <m:sSub>
                              <m:sSubPr>
                                <m:ctrlPr>
                                  <a:rPr lang="en-US" sz="2000" i="1">
                                    <a:latin typeface="Cambria Math"/>
                                  </a:rPr>
                                </m:ctrlPr>
                              </m:sSubPr>
                              <m:e>
                                <m:r>
                                  <a:rPr lang="en-US" sz="2000" i="1">
                                    <a:latin typeface="Cambria Math"/>
                                  </a:rPr>
                                  <m:t>𝑍</m:t>
                                </m:r>
                              </m:e>
                              <m:sub>
                                <m:r>
                                  <a:rPr lang="en-US" sz="2000" i="1">
                                    <a:latin typeface="Cambria Math"/>
                                  </a:rPr>
                                  <m:t>𝐿</m:t>
                                </m:r>
                              </m:sub>
                            </m:sSub>
                          </m:e>
                        </m:d>
                      </m:den>
                    </m:f>
                    <m:r>
                      <a:rPr lang="en-US" sz="2000" i="1">
                        <a:latin typeface="Cambria Math"/>
                      </a:rPr>
                      <m:t>)</m:t>
                    </m:r>
                  </m:oMath>
                </a14:m>
                <a:r>
                  <a:rPr lang="en-GB" sz="2000" dirty="0"/>
                  <a:t> </a:t>
                </a:r>
                <a14:m>
                  <m:oMath xmlns:m="http://schemas.openxmlformats.org/officeDocument/2006/math">
                    <m:groupChr>
                      <m:groupChrPr>
                        <m:chr m:val="→"/>
                        <m:vertJc m:val="bot"/>
                        <m:ctrlPr>
                          <a:rPr lang="el-GR" sz="2000" i="1">
                            <a:latin typeface="Cambria Math"/>
                          </a:rPr>
                        </m:ctrlPr>
                      </m:groupChrPr>
                      <m:e>
                        <m:r>
                          <m:rPr>
                            <m:sty m:val="p"/>
                          </m:rPr>
                          <a:rPr lang="en-US" sz="2000">
                            <a:latin typeface="Cambria Math"/>
                          </a:rPr>
                          <m:t>D</m:t>
                        </m:r>
                      </m:e>
                    </m:groupChr>
                    <m:r>
                      <a:rPr lang="en-US" sz="2000" i="1">
                        <a:latin typeface="Cambria Math"/>
                      </a:rPr>
                      <m:t>𝐺</m:t>
                    </m:r>
                  </m:oMath>
                </a14:m>
                <a:r>
                  <a:rPr lang="en-US" sz="2000" dirty="0"/>
                  <a:t>.  This generalizes the “severity is irrelevant” result.  Also, the method generates the correct dependence between large and small losses</a:t>
                </a:r>
                <a:endParaRPr lang="en-US"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r="-1663"/>
                </a:stretch>
              </a:blipFill>
            </p:spPr>
            <p:txBody>
              <a:bodyPr/>
              <a:lstStyle/>
              <a:p>
                <a:r>
                  <a:rPr lang="en-US">
                    <a:noFill/>
                  </a:rPr>
                  <a:t> </a:t>
                </a:r>
              </a:p>
            </p:txBody>
          </p:sp>
        </mc:Fallback>
      </mc:AlternateContent>
      <p:sp>
        <p:nvSpPr>
          <p:cNvPr id="4" name="Title 3"/>
          <p:cNvSpPr>
            <a:spLocks noGrp="1"/>
          </p:cNvSpPr>
          <p:nvPr>
            <p:ph type="title"/>
          </p:nvPr>
        </p:nvSpPr>
        <p:spPr>
          <a:xfrm>
            <a:off x="391309" y="159655"/>
            <a:ext cx="8395452" cy="935498"/>
          </a:xfrm>
        </p:spPr>
        <p:txBody>
          <a:bodyPr/>
          <a:lstStyle/>
          <a:p>
            <a:pPr marL="265176" indent="-265176">
              <a:spcBef>
                <a:spcPts val="2400"/>
              </a:spcBef>
            </a:pPr>
            <a:r>
              <a:rPr lang="en-GB" sz="2200" b="1" dirty="0" smtClean="0">
                <a:solidFill>
                  <a:schemeClr val="accent2"/>
                </a:solidFill>
              </a:rPr>
              <a:t>   </a:t>
            </a:r>
            <a:r>
              <a:rPr lang="en-GB" sz="2200" b="1" cap="none" dirty="0" smtClean="0">
                <a:solidFill>
                  <a:schemeClr val="accent2"/>
                </a:solidFill>
              </a:rPr>
              <a:t>Simulation </a:t>
            </a:r>
            <a:r>
              <a:rPr lang="en-GB" sz="2200" b="1" cap="none" dirty="0">
                <a:solidFill>
                  <a:schemeClr val="accent2"/>
                </a:solidFill>
              </a:rPr>
              <a:t>Method - </a:t>
            </a:r>
            <a:r>
              <a:rPr lang="en-US" sz="2200" b="1" cap="none" dirty="0">
                <a:solidFill>
                  <a:schemeClr val="accent2"/>
                </a:solidFill>
              </a:rPr>
              <a:t>CAD Algorithm </a:t>
            </a:r>
            <a:r>
              <a:rPr lang="en-US" sz="2200" b="1" cap="none" dirty="0" smtClean="0">
                <a:solidFill>
                  <a:schemeClr val="accent2"/>
                </a:solidFill>
              </a:rPr>
              <a:t/>
            </a:r>
            <a:br>
              <a:rPr lang="en-US" sz="2200" b="1" cap="none" dirty="0" smtClean="0">
                <a:solidFill>
                  <a:schemeClr val="accent2"/>
                </a:solidFill>
              </a:rPr>
            </a:br>
            <a:r>
              <a:rPr lang="en-US" sz="2200" b="1" cap="none" dirty="0" smtClean="0">
                <a:solidFill>
                  <a:schemeClr val="accent2"/>
                </a:solidFill>
              </a:rPr>
              <a:t>with Frequency, “</a:t>
            </a:r>
            <a:r>
              <a:rPr lang="en-US" sz="2200" b="1" cap="none" dirty="0">
                <a:solidFill>
                  <a:schemeClr val="accent2"/>
                </a:solidFill>
              </a:rPr>
              <a:t>Severity” and Serial </a:t>
            </a:r>
            <a:r>
              <a:rPr lang="en-US" sz="2200" b="1" cap="none" dirty="0" smtClean="0">
                <a:solidFill>
                  <a:schemeClr val="accent2"/>
                </a:solidFill>
              </a:rPr>
              <a:t/>
            </a:r>
            <a:br>
              <a:rPr lang="en-US" sz="2200" b="1" cap="none" dirty="0" smtClean="0">
                <a:solidFill>
                  <a:schemeClr val="accent2"/>
                </a:solidFill>
              </a:rPr>
            </a:br>
            <a:r>
              <a:rPr lang="en-US" sz="2200" b="1" cap="none" dirty="0" smtClean="0">
                <a:solidFill>
                  <a:schemeClr val="accent2"/>
                </a:solidFill>
              </a:rPr>
              <a:t>Common Shock</a:t>
            </a:r>
            <a:endParaRPr lang="en-GB" sz="2200"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11</a:t>
            </a:fld>
            <a:endParaRPr lang="en-GB"/>
          </a:p>
        </p:txBody>
      </p:sp>
    </p:spTree>
    <p:extLst>
      <p:ext uri="{BB962C8B-B14F-4D97-AF65-F5344CB8AC3E}">
        <p14:creationId xmlns:p14="http://schemas.microsoft.com/office/powerpoint/2010/main" val="36361573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1900" b="1" dirty="0"/>
                  <a:t>Limited Info CAD </a:t>
                </a:r>
                <a:r>
                  <a:rPr lang="en-GB" sz="1900" dirty="0"/>
                  <a:t>(Don’t have </a:t>
                </a:r>
                <a14:m>
                  <m:oMath xmlns:m="http://schemas.openxmlformats.org/officeDocument/2006/math">
                    <m:r>
                      <a:rPr lang="en-GB" sz="1900" i="1" dirty="0">
                        <a:latin typeface="Cambria Math"/>
                      </a:rPr>
                      <m:t>𝑁</m:t>
                    </m:r>
                    <m:r>
                      <a:rPr lang="en-GB" sz="1900" i="1" dirty="0">
                        <a:latin typeface="Cambria Math"/>
                      </a:rPr>
                      <m:t>, </m:t>
                    </m:r>
                    <m:r>
                      <a:rPr lang="en-GB" sz="1900" i="1" dirty="0">
                        <a:latin typeface="Cambria Math"/>
                      </a:rPr>
                      <m:t>𝑋</m:t>
                    </m:r>
                  </m:oMath>
                </a14:m>
                <a:r>
                  <a:rPr lang="en-GB" sz="1900" dirty="0"/>
                  <a:t>)</a:t>
                </a:r>
              </a:p>
              <a:p>
                <a:pPr lvl="3"/>
                <a:r>
                  <a:rPr lang="en-GB" sz="1900" dirty="0" smtClean="0"/>
                  <a:t>Draw </a:t>
                </a:r>
                <a:r>
                  <a:rPr lang="en-GB" sz="1900" dirty="0"/>
                  <a:t>from </a:t>
                </a:r>
                <a14:m>
                  <m:oMath xmlns:m="http://schemas.openxmlformats.org/officeDocument/2006/math">
                    <m:r>
                      <a:rPr lang="en-GB" sz="1900" i="1" dirty="0">
                        <a:latin typeface="Cambria Math"/>
                      </a:rPr>
                      <m:t>𝐺</m:t>
                    </m:r>
                  </m:oMath>
                </a14:m>
                <a:r>
                  <a:rPr lang="en-GB" sz="1900" dirty="0"/>
                  <a:t> only.</a:t>
                </a:r>
              </a:p>
              <a:p>
                <a:pPr lvl="3"/>
                <a:r>
                  <a:rPr lang="en-GB" sz="1900" dirty="0"/>
                  <a:t>Draw </a:t>
                </a:r>
                <a14:m>
                  <m:oMath xmlns:m="http://schemas.openxmlformats.org/officeDocument/2006/math">
                    <m:sSub>
                      <m:sSubPr>
                        <m:ctrlPr>
                          <a:rPr lang="en-GB" sz="1900" i="1">
                            <a:latin typeface="Cambria Math"/>
                          </a:rPr>
                        </m:ctrlPr>
                      </m:sSubPr>
                      <m:e>
                        <m:r>
                          <a:rPr lang="en-US" sz="1900" i="1">
                            <a:latin typeface="Cambria Math"/>
                          </a:rPr>
                          <m:t>𝑁</m:t>
                        </m:r>
                      </m:e>
                      <m:sub>
                        <m:r>
                          <a:rPr lang="en-US" sz="1900" i="1">
                            <a:latin typeface="Cambria Math"/>
                          </a:rPr>
                          <m:t>𝐿</m:t>
                        </m:r>
                      </m:sub>
                    </m:sSub>
                  </m:oMath>
                </a14:m>
                <a:r>
                  <a:rPr lang="en-GB" sz="1900" dirty="0"/>
                  <a:t> from </a:t>
                </a:r>
                <a14:m>
                  <m:oMath xmlns:m="http://schemas.openxmlformats.org/officeDocument/2006/math">
                    <m:r>
                      <a:rPr lang="en-US" sz="1900" i="1">
                        <a:latin typeface="Cambria Math"/>
                        <a:ea typeface="Cambria Math"/>
                      </a:rPr>
                      <m:t>𝑃𝑜𝑖𝑠𝑠𝑜𝑛</m:t>
                    </m:r>
                    <m:d>
                      <m:dPr>
                        <m:begChr m:val="["/>
                        <m:endChr m:val="]"/>
                        <m:ctrlPr>
                          <a:rPr lang="en-US" sz="1900" i="1">
                            <a:latin typeface="Cambria Math"/>
                            <a:ea typeface="Cambria Math"/>
                          </a:rPr>
                        </m:ctrlPr>
                      </m:dPr>
                      <m:e>
                        <m:r>
                          <a:rPr lang="en-US" sz="1900" i="1">
                            <a:latin typeface="Cambria Math"/>
                            <a:ea typeface="Cambria Math"/>
                          </a:rPr>
                          <m:t>𝐸</m:t>
                        </m:r>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𝑁</m:t>
                                </m:r>
                              </m:e>
                              <m:sub>
                                <m:r>
                                  <a:rPr lang="en-US" sz="1900" i="1">
                                    <a:latin typeface="Cambria Math"/>
                                    <a:ea typeface="Cambria Math"/>
                                  </a:rPr>
                                  <m:t>𝐿</m:t>
                                </m:r>
                              </m:sub>
                            </m:sSub>
                          </m:e>
                        </m:d>
                        <m:r>
                          <a:rPr lang="en-US" sz="1900" i="1">
                            <a:latin typeface="Cambria Math"/>
                            <a:ea typeface="Cambria Math"/>
                          </a:rPr>
                          <m:t>𝐺</m:t>
                        </m:r>
                      </m:e>
                    </m:d>
                  </m:oMath>
                </a14:m>
                <a:endParaRPr lang="en-US" sz="1900" dirty="0"/>
              </a:p>
              <a:p>
                <a:pPr lvl="3"/>
                <a:r>
                  <a:rPr lang="en-US" sz="1900" dirty="0"/>
                  <a:t>Draw large losses as previously. </a:t>
                </a:r>
              </a:p>
              <a:p>
                <a:pPr lvl="3"/>
                <a:r>
                  <a:rPr lang="en-US" sz="1900" dirty="0"/>
                  <a:t>Draw </a:t>
                </a:r>
                <a14:m>
                  <m:oMath xmlns:m="http://schemas.openxmlformats.org/officeDocument/2006/math">
                    <m:acc>
                      <m:accPr>
                        <m:chr m:val="̃"/>
                        <m:ctrlPr>
                          <a:rPr lang="en-US" sz="1900" i="1">
                            <a:latin typeface="Cambria Math"/>
                          </a:rPr>
                        </m:ctrlPr>
                      </m:accPr>
                      <m:e>
                        <m:sSub>
                          <m:sSubPr>
                            <m:ctrlPr>
                              <a:rPr lang="en-US" sz="1900" i="1">
                                <a:latin typeface="Cambria Math"/>
                              </a:rPr>
                            </m:ctrlPr>
                          </m:sSubPr>
                          <m:e>
                            <m:r>
                              <a:rPr lang="en-US" sz="1900" i="1">
                                <a:latin typeface="Cambria Math"/>
                              </a:rPr>
                              <m:t>𝑍</m:t>
                            </m:r>
                          </m:e>
                          <m:sub>
                            <m:r>
                              <a:rPr lang="en-US" sz="1900" i="1">
                                <a:latin typeface="Cambria Math"/>
                              </a:rPr>
                              <m:t>𝑆</m:t>
                            </m:r>
                          </m:sub>
                        </m:sSub>
                      </m:e>
                    </m:acc>
                    <m:r>
                      <a:rPr lang="en-US" sz="1900" i="1">
                        <a:latin typeface="Cambria Math"/>
                      </a:rPr>
                      <m:t> </m:t>
                    </m:r>
                  </m:oMath>
                </a14:m>
                <a:r>
                  <a:rPr lang="en-US" sz="1900" dirty="0"/>
                  <a:t>from CAD matching first </a:t>
                </a:r>
                <a:r>
                  <a:rPr lang="en-US" sz="1900" b="1" dirty="0"/>
                  <a:t>two</a:t>
                </a:r>
                <a:r>
                  <a:rPr lang="en-US" sz="1900" dirty="0"/>
                  <a:t> moments of</a:t>
                </a:r>
                <a14:m>
                  <m:oMath xmlns:m="http://schemas.openxmlformats.org/officeDocument/2006/math">
                    <m:sSubSup>
                      <m:sSubSupPr>
                        <m:ctrlPr>
                          <a:rPr lang="en-US" sz="1900" i="1">
                            <a:latin typeface="Cambria Math"/>
                          </a:rPr>
                        </m:ctrlPr>
                      </m:sSubSupPr>
                      <m:e>
                        <m:r>
                          <a:rPr lang="en-US" sz="1900" i="1">
                            <a:latin typeface="Cambria Math"/>
                          </a:rPr>
                          <m:t> </m:t>
                        </m:r>
                        <m:r>
                          <a:rPr lang="en-US" sz="1900" i="1">
                            <a:latin typeface="Cambria Math"/>
                          </a:rPr>
                          <m:t>𝑍</m:t>
                        </m:r>
                      </m:e>
                      <m:sub>
                        <m:r>
                          <a:rPr lang="en-US" sz="1900" i="1">
                            <a:latin typeface="Cambria Math"/>
                          </a:rPr>
                          <m:t>𝑆</m:t>
                        </m:r>
                      </m:sub>
                      <m:sup/>
                    </m:sSubSup>
                    <m:r>
                      <a:rPr lang="en-US" sz="1900" i="1">
                        <a:latin typeface="Cambria Math"/>
                      </a:rPr>
                      <m:t>|</m:t>
                    </m:r>
                    <m:r>
                      <a:rPr lang="en-US" sz="1900" i="1">
                        <a:latin typeface="Cambria Math"/>
                      </a:rPr>
                      <m:t>𝐺</m:t>
                    </m:r>
                  </m:oMath>
                </a14:m>
                <a:endParaRPr lang="en-US" sz="1900" dirty="0"/>
              </a:p>
              <a:p>
                <a:pPr lvl="2"/>
                <a:endParaRPr lang="en-US" sz="1900" b="1" dirty="0"/>
              </a:p>
              <a:p>
                <a:pPr lvl="2"/>
                <a:endParaRPr lang="en-US" sz="1900" b="1" dirty="0" smtClean="0"/>
              </a:p>
              <a:p>
                <a:pPr lvl="2"/>
                <a:r>
                  <a:rPr lang="en-US" sz="1900" b="1" dirty="0" smtClean="0"/>
                  <a:t>Minimum </a:t>
                </a:r>
                <a:r>
                  <a:rPr lang="en-US" sz="1900" b="1" dirty="0"/>
                  <a:t>Parameterization</a:t>
                </a:r>
                <a:r>
                  <a:rPr lang="en-US" sz="1900" dirty="0"/>
                  <a:t>: </a:t>
                </a:r>
                <a14:m>
                  <m:oMath xmlns:m="http://schemas.openxmlformats.org/officeDocument/2006/math">
                    <m:r>
                      <a:rPr lang="en-US" sz="1900" i="1">
                        <a:latin typeface="Cambria Math"/>
                      </a:rPr>
                      <m:t>𝐺</m:t>
                    </m:r>
                    <m:d>
                      <m:dPr>
                        <m:begChr m:val="["/>
                        <m:endChr m:val="]"/>
                        <m:ctrlPr>
                          <a:rPr lang="en-US" sz="1900" i="1">
                            <a:latin typeface="Cambria Math"/>
                          </a:rPr>
                        </m:ctrlPr>
                      </m:dPr>
                      <m:e>
                        <m:r>
                          <a:rPr lang="en-US" sz="1900" i="1">
                            <a:latin typeface="Cambria Math"/>
                          </a:rPr>
                          <m:t>𝑐</m:t>
                        </m:r>
                      </m:e>
                    </m:d>
                    <m:r>
                      <a:rPr lang="en-US" sz="1900" i="1">
                        <a:latin typeface="Cambria Math"/>
                      </a:rPr>
                      <m:t>, </m:t>
                    </m:r>
                    <m:r>
                      <a:rPr lang="en-US" sz="1900" i="1">
                        <a:latin typeface="Cambria Math"/>
                      </a:rPr>
                      <m:t>𝐸</m:t>
                    </m:r>
                    <m:d>
                      <m:dPr>
                        <m:ctrlPr>
                          <a:rPr lang="en-US" sz="1900" i="1">
                            <a:latin typeface="Cambria Math"/>
                          </a:rPr>
                        </m:ctrlPr>
                      </m:dPr>
                      <m:e>
                        <m:sSub>
                          <m:sSubPr>
                            <m:ctrlPr>
                              <a:rPr lang="en-US" sz="1900" i="1">
                                <a:latin typeface="Cambria Math"/>
                              </a:rPr>
                            </m:ctrlPr>
                          </m:sSubPr>
                          <m:e>
                            <m:r>
                              <a:rPr lang="en-US" sz="1900" i="1">
                                <a:latin typeface="Cambria Math"/>
                              </a:rPr>
                              <m:t>𝑁</m:t>
                            </m:r>
                          </m:e>
                          <m:sub>
                            <m:r>
                              <a:rPr lang="en-US" sz="1900" i="1">
                                <a:latin typeface="Cambria Math"/>
                              </a:rPr>
                              <m:t>𝐿</m:t>
                            </m:r>
                          </m:sub>
                        </m:sSub>
                      </m:e>
                    </m:d>
                    <m:r>
                      <a:rPr lang="en-US" sz="1900" i="1">
                        <a:latin typeface="Cambria Math"/>
                      </a:rPr>
                      <m:t>, </m:t>
                    </m:r>
                    <m:sSub>
                      <m:sSubPr>
                        <m:ctrlPr>
                          <a:rPr lang="en-US" sz="1900" i="1">
                            <a:latin typeface="Cambria Math"/>
                          </a:rPr>
                        </m:ctrlPr>
                      </m:sSubPr>
                      <m:e>
                        <m:r>
                          <a:rPr lang="en-US" sz="1900" i="1">
                            <a:latin typeface="Cambria Math"/>
                          </a:rPr>
                          <m:t>𝑋</m:t>
                        </m:r>
                      </m:e>
                      <m:sub>
                        <m:r>
                          <a:rPr lang="en-US" sz="1900" i="1">
                            <a:latin typeface="Cambria Math"/>
                          </a:rPr>
                          <m:t>𝐿</m:t>
                        </m:r>
                      </m:sub>
                    </m:sSub>
                    <m:r>
                      <a:rPr lang="en-US" sz="1900" i="1">
                        <a:latin typeface="Cambria Math"/>
                      </a:rPr>
                      <m:t>, </m:t>
                    </m:r>
                    <m:r>
                      <a:rPr lang="en-US" sz="1900" i="1">
                        <a:latin typeface="Cambria Math"/>
                      </a:rPr>
                      <m:t>𝐸</m:t>
                    </m:r>
                    <m:d>
                      <m:dPr>
                        <m:ctrlPr>
                          <a:rPr lang="en-US" sz="1900" i="1">
                            <a:latin typeface="Cambria Math"/>
                          </a:rPr>
                        </m:ctrlPr>
                      </m:dPr>
                      <m:e>
                        <m:r>
                          <a:rPr lang="en-US" sz="1900" i="1">
                            <a:latin typeface="Cambria Math"/>
                          </a:rPr>
                          <m:t>𝑍</m:t>
                        </m:r>
                      </m:e>
                    </m:d>
                    <m:r>
                      <a:rPr lang="en-US" sz="1900" i="1">
                        <a:latin typeface="Cambria Math"/>
                      </a:rPr>
                      <m:t>, </m:t>
                    </m:r>
                    <m:r>
                      <a:rPr lang="en-US" sz="1900" b="1" i="1">
                        <a:latin typeface="Cambria Math"/>
                        <a:ea typeface="Cambria Math"/>
                      </a:rPr>
                      <m:t>𝝂</m:t>
                    </m:r>
                    <m:d>
                      <m:dPr>
                        <m:ctrlPr>
                          <a:rPr lang="en-US" sz="1900" i="1">
                            <a:latin typeface="Cambria Math"/>
                            <a:ea typeface="Cambria Math"/>
                          </a:rPr>
                        </m:ctrlPr>
                      </m:dPr>
                      <m:e>
                        <m:r>
                          <a:rPr lang="en-US" sz="1900" i="1">
                            <a:latin typeface="Cambria Math"/>
                            <a:ea typeface="Cambria Math"/>
                          </a:rPr>
                          <m:t>𝑍</m:t>
                        </m:r>
                      </m:e>
                    </m:d>
                  </m:oMath>
                </a14:m>
                <a:endParaRPr lang="en-US" sz="1900" dirty="0"/>
              </a:p>
              <a:p>
                <a:pPr lvl="2"/>
                <a:endParaRPr lang="en-US" sz="1900" dirty="0"/>
              </a:p>
              <a:p>
                <a:pPr lvl="2"/>
                <a:endParaRPr lang="en-US" sz="1900" dirty="0" smtClean="0"/>
              </a:p>
              <a:p>
                <a:pPr lvl="2"/>
                <a:r>
                  <a:rPr lang="en-US" sz="1900" dirty="0" smtClean="0"/>
                  <a:t>Can </a:t>
                </a:r>
                <a:r>
                  <a:rPr lang="en-US" sz="1900" dirty="0"/>
                  <a:t>then eliminate severity, </a:t>
                </a:r>
                <a14:m>
                  <m:oMath xmlns:m="http://schemas.openxmlformats.org/officeDocument/2006/math">
                    <m:sSub>
                      <m:sSubPr>
                        <m:ctrlPr>
                          <a:rPr lang="en-US" sz="1900" i="1">
                            <a:latin typeface="Cambria Math"/>
                          </a:rPr>
                        </m:ctrlPr>
                      </m:sSubPr>
                      <m:e>
                        <m:r>
                          <a:rPr lang="en-US" sz="1900" i="1">
                            <a:latin typeface="Cambria Math"/>
                          </a:rPr>
                          <m:t>𝑁</m:t>
                        </m:r>
                      </m:e>
                      <m:sub>
                        <m:r>
                          <a:rPr lang="en-US" sz="1900" i="1">
                            <a:latin typeface="Cambria Math"/>
                          </a:rPr>
                          <m:t>𝑆</m:t>
                        </m:r>
                      </m:sub>
                    </m:sSub>
                  </m:oMath>
                </a14:m>
                <a:r>
                  <a:rPr lang="en-US" sz="1900" dirty="0"/>
                  <a:t> from equations for first two moments of </a:t>
                </a:r>
                <a14:m>
                  <m:oMath xmlns:m="http://schemas.openxmlformats.org/officeDocument/2006/math">
                    <m:sSubSup>
                      <m:sSubSupPr>
                        <m:ctrlPr>
                          <a:rPr lang="en-US" sz="1900" i="1">
                            <a:latin typeface="Cambria Math"/>
                          </a:rPr>
                        </m:ctrlPr>
                      </m:sSubSupPr>
                      <m:e>
                        <m:r>
                          <a:rPr lang="en-US" sz="1900" i="1">
                            <a:latin typeface="Cambria Math"/>
                          </a:rPr>
                          <m:t> </m:t>
                        </m:r>
                        <m:r>
                          <a:rPr lang="en-US" sz="1900" i="1">
                            <a:latin typeface="Cambria Math"/>
                          </a:rPr>
                          <m:t>𝑍</m:t>
                        </m:r>
                      </m:e>
                      <m:sub>
                        <m:r>
                          <a:rPr lang="en-US" sz="1900" i="1">
                            <a:latin typeface="Cambria Math"/>
                          </a:rPr>
                          <m:t>𝑆</m:t>
                        </m:r>
                      </m:sub>
                      <m:sup/>
                    </m:sSubSup>
                    <m:r>
                      <a:rPr lang="en-US" sz="1900" i="1">
                        <a:latin typeface="Cambria Math"/>
                      </a:rPr>
                      <m:t>|</m:t>
                    </m:r>
                    <m:r>
                      <a:rPr lang="en-US" sz="1900" i="1">
                        <a:latin typeface="Cambria Math"/>
                      </a:rPr>
                      <m:t>𝐺</m:t>
                    </m:r>
                    <m:r>
                      <a:rPr lang="en-US" sz="1900">
                        <a:latin typeface="Cambria Math"/>
                      </a:rPr>
                      <m:t>.</m:t>
                    </m:r>
                  </m:oMath>
                </a14:m>
                <a:endParaRPr lang="en-US" sz="1900" dirty="0"/>
              </a:p>
              <a:p>
                <a:pPr lvl="2"/>
                <a:endParaRPr lang="en-US" sz="1900" dirty="0"/>
              </a:p>
              <a:p>
                <a:pPr lvl="2"/>
                <a:endParaRPr lang="en-US" sz="1900" dirty="0" smtClean="0"/>
              </a:p>
              <a:p>
                <a:pPr lvl="2"/>
                <a:r>
                  <a:rPr lang="en-US" sz="1900" dirty="0" smtClean="0"/>
                  <a:t>To </a:t>
                </a:r>
                <a:r>
                  <a:rPr lang="en-US" sz="1900" dirty="0"/>
                  <a:t>wit, </a:t>
                </a:r>
                <a14:m>
                  <m:oMath xmlns:m="http://schemas.openxmlformats.org/officeDocument/2006/math">
                    <m:r>
                      <a:rPr lang="en-US" sz="1900" i="1">
                        <a:latin typeface="Cambria Math"/>
                      </a:rPr>
                      <m:t>𝐸</m:t>
                    </m:r>
                    <m:d>
                      <m:dPr>
                        <m:ctrlPr>
                          <a:rPr lang="en-US" sz="1900" i="1">
                            <a:latin typeface="Cambria Math"/>
                          </a:rPr>
                        </m:ctrlPr>
                      </m:dPr>
                      <m:e>
                        <m:sSubSup>
                          <m:sSubSupPr>
                            <m:ctrlPr>
                              <a:rPr lang="en-US" sz="1900" i="1">
                                <a:latin typeface="Cambria Math"/>
                              </a:rPr>
                            </m:ctrlPr>
                          </m:sSubSupPr>
                          <m:e>
                            <m:r>
                              <a:rPr lang="en-US" sz="1900" i="1">
                                <a:latin typeface="Cambria Math"/>
                              </a:rPr>
                              <m:t> </m:t>
                            </m:r>
                            <m:r>
                              <a:rPr lang="en-US" sz="1900" i="1">
                                <a:latin typeface="Cambria Math"/>
                              </a:rPr>
                              <m:t>𝑍</m:t>
                            </m:r>
                          </m:e>
                          <m:sub>
                            <m:r>
                              <a:rPr lang="en-US" sz="1900" i="1">
                                <a:latin typeface="Cambria Math"/>
                              </a:rPr>
                              <m:t>𝑆</m:t>
                            </m:r>
                          </m:sub>
                          <m:sup/>
                        </m:sSubSup>
                        <m:r>
                          <a:rPr lang="en-US" sz="1900" i="1">
                            <a:latin typeface="Cambria Math"/>
                          </a:rPr>
                          <m:t>|</m:t>
                        </m:r>
                        <m:r>
                          <a:rPr lang="en-US" sz="1900" i="1">
                            <a:latin typeface="Cambria Math"/>
                          </a:rPr>
                          <m:t>𝐺</m:t>
                        </m:r>
                      </m:e>
                    </m:d>
                    <m:r>
                      <a:rPr lang="en-US" sz="1900" i="1">
                        <a:latin typeface="Cambria Math"/>
                      </a:rPr>
                      <m:t>=</m:t>
                    </m:r>
                    <m:r>
                      <a:rPr lang="en-US" sz="1900" i="1">
                        <a:latin typeface="Cambria Math"/>
                      </a:rPr>
                      <m:t>𝐺𝐸</m:t>
                    </m:r>
                    <m:d>
                      <m:dPr>
                        <m:ctrlPr>
                          <a:rPr lang="en-US" sz="1900" i="1">
                            <a:latin typeface="Cambria Math"/>
                          </a:rPr>
                        </m:ctrlPr>
                      </m:dPr>
                      <m:e>
                        <m:sSubSup>
                          <m:sSubSupPr>
                            <m:ctrlPr>
                              <a:rPr lang="en-US" sz="1900" i="1">
                                <a:latin typeface="Cambria Math"/>
                              </a:rPr>
                            </m:ctrlPr>
                          </m:sSubSupPr>
                          <m:e>
                            <m:r>
                              <a:rPr lang="en-US" sz="1900" i="1">
                                <a:latin typeface="Cambria Math"/>
                              </a:rPr>
                              <m:t> </m:t>
                            </m:r>
                            <m:r>
                              <a:rPr lang="en-US" sz="1900" i="1">
                                <a:latin typeface="Cambria Math"/>
                              </a:rPr>
                              <m:t>𝑍</m:t>
                            </m:r>
                          </m:e>
                          <m:sub>
                            <m:r>
                              <a:rPr lang="en-US" sz="1900" i="1">
                                <a:latin typeface="Cambria Math"/>
                              </a:rPr>
                              <m:t>𝑆</m:t>
                            </m:r>
                          </m:sub>
                          <m:sup/>
                        </m:sSubSup>
                      </m:e>
                    </m:d>
                  </m:oMath>
                </a14:m>
                <a:r>
                  <a:rPr lang="en-US" sz="1900" dirty="0"/>
                  <a:t>, </a:t>
                </a:r>
                <a14:m>
                  <m:oMath xmlns:m="http://schemas.openxmlformats.org/officeDocument/2006/math">
                    <m:r>
                      <a:rPr lang="en-US" sz="1900" b="1" i="1" dirty="0">
                        <a:latin typeface="Cambria Math"/>
                        <a:ea typeface="Cambria Math"/>
                      </a:rPr>
                      <m:t>𝝂</m:t>
                    </m:r>
                    <m:d>
                      <m:dPr>
                        <m:ctrlPr>
                          <a:rPr lang="en-US" sz="1900" i="1" dirty="0">
                            <a:latin typeface="Cambria Math"/>
                            <a:ea typeface="Cambria Math"/>
                          </a:rPr>
                        </m:ctrlPr>
                      </m:dPr>
                      <m:e>
                        <m:sSubSup>
                          <m:sSubSupPr>
                            <m:ctrlPr>
                              <a:rPr lang="en-US" sz="1900" i="1">
                                <a:latin typeface="Cambria Math"/>
                              </a:rPr>
                            </m:ctrlPr>
                          </m:sSubSupPr>
                          <m:e>
                            <m:r>
                              <a:rPr lang="en-US" sz="1900" i="1">
                                <a:latin typeface="Cambria Math"/>
                              </a:rPr>
                              <m:t> </m:t>
                            </m:r>
                            <m:r>
                              <a:rPr lang="en-US" sz="1900" i="1">
                                <a:latin typeface="Cambria Math"/>
                              </a:rPr>
                              <m:t>𝑍</m:t>
                            </m:r>
                          </m:e>
                          <m:sub>
                            <m:r>
                              <a:rPr lang="en-US" sz="1900" i="1">
                                <a:latin typeface="Cambria Math"/>
                              </a:rPr>
                              <m:t>𝑆</m:t>
                            </m:r>
                          </m:sub>
                          <m:sup/>
                        </m:sSubSup>
                        <m:r>
                          <a:rPr lang="en-US" sz="1900" i="1">
                            <a:latin typeface="Cambria Math"/>
                          </a:rPr>
                          <m:t>|</m:t>
                        </m:r>
                        <m:r>
                          <a:rPr lang="en-US" sz="1900" i="1">
                            <a:latin typeface="Cambria Math"/>
                          </a:rPr>
                          <m:t>𝐺</m:t>
                        </m:r>
                      </m:e>
                    </m:d>
                    <m:r>
                      <a:rPr lang="en-US" sz="1900" dirty="0">
                        <a:latin typeface="Cambria Math"/>
                        <a:ea typeface="Cambria Math"/>
                      </a:rPr>
                      <m:t>=</m:t>
                    </m:r>
                    <m:rad>
                      <m:radPr>
                        <m:degHide m:val="on"/>
                        <m:ctrlPr>
                          <a:rPr lang="en-US" sz="1900" i="1" dirty="0">
                            <a:latin typeface="Cambria Math"/>
                            <a:ea typeface="Cambria Math"/>
                          </a:rPr>
                        </m:ctrlPr>
                      </m:radPr>
                      <m:deg/>
                      <m:e>
                        <m:f>
                          <m:fPr>
                            <m:type m:val="lin"/>
                            <m:ctrlPr>
                              <a:rPr lang="en-US" sz="1900" i="1" dirty="0">
                                <a:latin typeface="Cambria Math"/>
                                <a:ea typeface="Cambria Math"/>
                              </a:rPr>
                            </m:ctrlPr>
                          </m:fPr>
                          <m:num>
                            <m:d>
                              <m:dPr>
                                <m:ctrlPr>
                                  <a:rPr lang="en-US" sz="1900" i="1" dirty="0">
                                    <a:latin typeface="Cambria Math"/>
                                    <a:ea typeface="Cambria Math"/>
                                  </a:rPr>
                                </m:ctrlPr>
                              </m:dPr>
                              <m:e>
                                <m:sSup>
                                  <m:sSupPr>
                                    <m:ctrlPr>
                                      <a:rPr lang="en-US" sz="1900" i="1" dirty="0">
                                        <a:latin typeface="Cambria Math"/>
                                        <a:ea typeface="Cambria Math"/>
                                      </a:rPr>
                                    </m:ctrlPr>
                                  </m:sSupPr>
                                  <m:e>
                                    <m:r>
                                      <a:rPr lang="en-US" sz="1900" b="1" i="1" dirty="0">
                                        <a:latin typeface="Cambria Math"/>
                                        <a:ea typeface="Cambria Math"/>
                                      </a:rPr>
                                      <m:t>𝝂</m:t>
                                    </m:r>
                                  </m:e>
                                  <m:sup>
                                    <m:r>
                                      <a:rPr lang="en-US" sz="1900" i="1" dirty="0">
                                        <a:latin typeface="Cambria Math"/>
                                        <a:ea typeface="Cambria Math"/>
                                      </a:rPr>
                                      <m:t>2</m:t>
                                    </m:r>
                                  </m:sup>
                                </m:sSup>
                                <m:d>
                                  <m:dPr>
                                    <m:ctrlPr>
                                      <a:rPr lang="en-US" sz="1900" i="1" dirty="0">
                                        <a:latin typeface="Cambria Math"/>
                                        <a:ea typeface="Cambria Math"/>
                                      </a:rPr>
                                    </m:ctrlPr>
                                  </m:dPr>
                                  <m:e>
                                    <m:sSubSup>
                                      <m:sSubSupPr>
                                        <m:ctrlPr>
                                          <a:rPr lang="en-US" sz="1900" i="1">
                                            <a:latin typeface="Cambria Math"/>
                                          </a:rPr>
                                        </m:ctrlPr>
                                      </m:sSubSupPr>
                                      <m:e>
                                        <m:r>
                                          <a:rPr lang="en-US" sz="1900" i="1">
                                            <a:latin typeface="Cambria Math"/>
                                          </a:rPr>
                                          <m:t> </m:t>
                                        </m:r>
                                        <m:r>
                                          <a:rPr lang="en-US" sz="1900" i="1">
                                            <a:latin typeface="Cambria Math"/>
                                          </a:rPr>
                                          <m:t>𝑍</m:t>
                                        </m:r>
                                      </m:e>
                                      <m:sub>
                                        <m:r>
                                          <a:rPr lang="en-US" sz="1900" i="1">
                                            <a:latin typeface="Cambria Math"/>
                                          </a:rPr>
                                          <m:t>𝑆</m:t>
                                        </m:r>
                                      </m:sub>
                                      <m:sup/>
                                    </m:sSubSup>
                                  </m:e>
                                </m:d>
                                <m:r>
                                  <a:rPr lang="en-US" sz="1900" i="1" dirty="0">
                                    <a:latin typeface="Cambria Math"/>
                                    <a:ea typeface="Cambria Math"/>
                                  </a:rPr>
                                  <m:t>−</m:t>
                                </m:r>
                                <m:r>
                                  <a:rPr lang="en-US" sz="1900" i="1" dirty="0">
                                    <a:latin typeface="Cambria Math"/>
                                    <a:ea typeface="Cambria Math"/>
                                  </a:rPr>
                                  <m:t>𝑐</m:t>
                                </m:r>
                              </m:e>
                            </m:d>
                          </m:num>
                          <m:den>
                            <m:r>
                              <a:rPr lang="en-US" sz="1900" i="1" dirty="0">
                                <a:latin typeface="Cambria Math"/>
                                <a:ea typeface="Cambria Math"/>
                              </a:rPr>
                              <m:t>𝐺</m:t>
                            </m:r>
                          </m:den>
                        </m:f>
                      </m:e>
                    </m:rad>
                  </m:oMath>
                </a14:m>
                <a:endParaRPr lang="en-US" sz="1900" dirty="0"/>
              </a:p>
              <a:p>
                <a:pPr lvl="2"/>
                <a:endParaRPr lang="en-US" sz="1900" b="1" dirty="0"/>
              </a:p>
              <a:p>
                <a:pPr lvl="2"/>
                <a:endParaRPr lang="en-US" sz="1900" b="1" dirty="0" smtClean="0"/>
              </a:p>
              <a:p>
                <a:pPr lvl="2"/>
                <a:r>
                  <a:rPr lang="en-US" sz="1900" b="1" dirty="0" smtClean="0"/>
                  <a:t>But</a:t>
                </a:r>
                <a:r>
                  <a:rPr lang="en-US" sz="1900" b="1" dirty="0"/>
                  <a:t>,</a:t>
                </a:r>
                <a:r>
                  <a:rPr lang="en-US" sz="1900" dirty="0"/>
                  <a:t> it is not automatic that this minimal parameterization is consistent with CRM</a:t>
                </a:r>
                <a:endParaRPr lang="en-US" sz="1900" b="1"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16" t="-1747"/>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rPr>
              <a:t>   </a:t>
            </a:r>
            <a:r>
              <a:rPr lang="en-GB" sz="2200" b="1" cap="none" dirty="0">
                <a:solidFill>
                  <a:schemeClr val="accent2"/>
                </a:solidFill>
              </a:rPr>
              <a:t> Simulation Method</a:t>
            </a:r>
            <a:endParaRPr lang="en-GB" sz="2200" b="1"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12</a:t>
            </a:fld>
            <a:endParaRPr lang="en-GB"/>
          </a:p>
        </p:txBody>
      </p:sp>
    </p:spTree>
    <p:extLst>
      <p:ext uri="{BB962C8B-B14F-4D97-AF65-F5344CB8AC3E}">
        <p14:creationId xmlns:p14="http://schemas.microsoft.com/office/powerpoint/2010/main" val="16650229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2000" dirty="0"/>
                  <a:t>To address, suppose we have all the minimal parameters except </a:t>
                </a:r>
                <a14:m>
                  <m:oMath xmlns:m="http://schemas.openxmlformats.org/officeDocument/2006/math">
                    <m:r>
                      <a:rPr lang="en-US" sz="2000" b="1" i="1">
                        <a:latin typeface="Cambria Math"/>
                        <a:ea typeface="Cambria Math"/>
                      </a:rPr>
                      <m:t>𝝂</m:t>
                    </m:r>
                    <m:d>
                      <m:dPr>
                        <m:ctrlPr>
                          <a:rPr lang="en-US" sz="2000" i="1">
                            <a:latin typeface="Cambria Math"/>
                            <a:ea typeface="Cambria Math"/>
                          </a:rPr>
                        </m:ctrlPr>
                      </m:dPr>
                      <m:e>
                        <m:r>
                          <a:rPr lang="en-US" sz="2000" i="1">
                            <a:latin typeface="Cambria Math"/>
                            <a:ea typeface="Cambria Math"/>
                          </a:rPr>
                          <m:t>𝑍</m:t>
                        </m:r>
                      </m:e>
                    </m:d>
                  </m:oMath>
                </a14:m>
                <a:r>
                  <a:rPr lang="en-GB" sz="2000" dirty="0"/>
                  <a:t>.  We can then evaluate the lhs and </a:t>
                </a:r>
                <a:r>
                  <a:rPr lang="en-GB" sz="2000" dirty="0" err="1"/>
                  <a:t>rhs</a:t>
                </a:r>
                <a:r>
                  <a:rPr lang="en-GB" sz="2000" dirty="0"/>
                  <a:t> of inequality (*) </a:t>
                </a:r>
              </a:p>
              <a:p>
                <a:pPr marL="0" lvl="2" indent="0">
                  <a:buNone/>
                </a:pPr>
                <a:endParaRPr lang="en-GB" sz="2000" i="1" dirty="0">
                  <a:latin typeface="Cambria Math"/>
                </a:endParaRPr>
              </a:p>
              <a:p>
                <a:pPr marL="0" lvl="2" indent="0">
                  <a:buNone/>
                </a:pPr>
                <a:endParaRPr lang="en-GB" sz="2000" i="1" dirty="0" smtClean="0">
                  <a:latin typeface="Cambria Math"/>
                </a:endParaRPr>
              </a:p>
              <a:p>
                <a:pPr marL="0" lvl="2" indent="0">
                  <a:buNone/>
                </a:pPr>
                <a14:m>
                  <m:oMathPara xmlns:m="http://schemas.openxmlformats.org/officeDocument/2006/math">
                    <m:oMathParaPr>
                      <m:jc m:val="centerGroup"/>
                    </m:oMathParaPr>
                    <m:oMath xmlns:m="http://schemas.openxmlformats.org/officeDocument/2006/math">
                      <m:rad>
                        <m:radPr>
                          <m:degHide m:val="on"/>
                          <m:ctrlPr>
                            <a:rPr lang="en-GB" sz="2000" i="1">
                              <a:latin typeface="Cambria Math"/>
                            </a:rPr>
                          </m:ctrlPr>
                        </m:radPr>
                        <m:deg/>
                        <m:e>
                          <m:r>
                            <a:rPr lang="en-US" sz="2000" i="1">
                              <a:latin typeface="Cambria Math"/>
                            </a:rPr>
                            <m:t>𝑐</m:t>
                          </m:r>
                          <m:r>
                            <a:rPr lang="en-US" sz="2000" i="1">
                              <a:latin typeface="Cambria Math"/>
                            </a:rPr>
                            <m:t>+</m:t>
                          </m:r>
                          <m:box>
                            <m:boxPr>
                              <m:ctrlPr>
                                <a:rPr lang="en-US" sz="2000" i="1">
                                  <a:latin typeface="Cambria Math"/>
                                </a:rPr>
                              </m:ctrlPr>
                            </m:boxPr>
                            <m:e>
                              <m:argPr>
                                <m:argSz m:val="-1"/>
                              </m:argPr>
                              <m:f>
                                <m:fPr>
                                  <m:ctrlPr>
                                    <a:rPr lang="en-US" sz="2000" i="1">
                                      <a:latin typeface="Cambria Math"/>
                                    </a:rPr>
                                  </m:ctrlPr>
                                </m:fPr>
                                <m:num>
                                  <m:sSup>
                                    <m:sSupPr>
                                      <m:ctrlPr>
                                        <a:rPr lang="en-US" sz="2000" i="1">
                                          <a:latin typeface="Cambria Math"/>
                                        </a:rPr>
                                      </m:ctrlPr>
                                    </m:sSupPr>
                                    <m:e>
                                      <m:r>
                                        <a:rPr lang="en-US" sz="2000" i="1">
                                          <a:latin typeface="Cambria Math"/>
                                          <a:ea typeface="Cambria Math"/>
                                        </a:rPr>
                                        <m:t>𝐸</m:t>
                                      </m:r>
                                    </m:e>
                                    <m:sup>
                                      <m:r>
                                        <a:rPr lang="en-US" sz="2000" i="1">
                                          <a:latin typeface="Cambria Math"/>
                                        </a:rPr>
                                        <m:t>2</m:t>
                                      </m:r>
                                    </m:sup>
                                  </m:sSup>
                                  <m:d>
                                    <m:dPr>
                                      <m:ctrlPr>
                                        <a:rPr lang="en-US" sz="2000" i="1">
                                          <a:latin typeface="Cambria Math"/>
                                        </a:rPr>
                                      </m:ctrlPr>
                                    </m:dPr>
                                    <m:e>
                                      <m:sSub>
                                        <m:sSubPr>
                                          <m:ctrlPr>
                                            <a:rPr lang="en-US" sz="2000" i="1">
                                              <a:latin typeface="Cambria Math"/>
                                            </a:rPr>
                                          </m:ctrlPr>
                                        </m:sSubPr>
                                        <m:e>
                                          <m:r>
                                            <a:rPr lang="en-US" sz="2000" i="1">
                                              <a:latin typeface="Cambria Math"/>
                                            </a:rPr>
                                            <m:t>𝑍</m:t>
                                          </m:r>
                                        </m:e>
                                        <m:sub>
                                          <m:r>
                                            <a:rPr lang="en-US" sz="2000" i="1">
                                              <a:latin typeface="Cambria Math"/>
                                            </a:rPr>
                                            <m:t>𝐿</m:t>
                                          </m:r>
                                        </m:sub>
                                      </m:sSub>
                                    </m:e>
                                  </m:d>
                                </m:num>
                                <m:den>
                                  <m:sSup>
                                    <m:sSupPr>
                                      <m:ctrlPr>
                                        <a:rPr lang="en-US" sz="2000" i="1">
                                          <a:latin typeface="Cambria Math"/>
                                        </a:rPr>
                                      </m:ctrlPr>
                                    </m:sSupPr>
                                    <m:e>
                                      <m:r>
                                        <a:rPr lang="en-US" sz="2000" i="1">
                                          <a:latin typeface="Cambria Math"/>
                                          <a:ea typeface="Cambria Math"/>
                                        </a:rPr>
                                        <m:t>𝐸</m:t>
                                      </m:r>
                                    </m:e>
                                    <m:sup>
                                      <m:r>
                                        <a:rPr lang="en-US" sz="2000" i="1">
                                          <a:latin typeface="Cambria Math"/>
                                        </a:rPr>
                                        <m:t>2</m:t>
                                      </m:r>
                                    </m:sup>
                                  </m:sSup>
                                  <m:d>
                                    <m:dPr>
                                      <m:ctrlPr>
                                        <a:rPr lang="en-US" sz="2000" i="1">
                                          <a:latin typeface="Cambria Math"/>
                                        </a:rPr>
                                      </m:ctrlPr>
                                    </m:dPr>
                                    <m:e>
                                      <m:r>
                                        <a:rPr lang="en-US" sz="2000" i="1">
                                          <a:latin typeface="Cambria Math"/>
                                        </a:rPr>
                                        <m:t>𝑍</m:t>
                                      </m:r>
                                    </m:e>
                                  </m:d>
                                </m:den>
                              </m:f>
                              <m:d>
                                <m:dPr>
                                  <m:ctrlPr>
                                    <a:rPr lang="en-US" sz="2000" i="1">
                                      <a:latin typeface="Cambria Math"/>
                                    </a:rPr>
                                  </m:ctrlPr>
                                </m:dPr>
                                <m:e>
                                  <m:sSup>
                                    <m:sSupPr>
                                      <m:ctrlPr>
                                        <a:rPr lang="en-US" sz="2000" i="1">
                                          <a:latin typeface="Cambria Math"/>
                                        </a:rPr>
                                      </m:ctrlPr>
                                    </m:sSupPr>
                                    <m:e>
                                      <m:r>
                                        <a:rPr lang="en-US" sz="2000" b="1" i="1">
                                          <a:latin typeface="Cambria Math"/>
                                          <a:ea typeface="Cambria Math"/>
                                        </a:rPr>
                                        <m:t>𝝂</m:t>
                                      </m:r>
                                    </m:e>
                                    <m:sup>
                                      <m:r>
                                        <a:rPr lang="en-US" sz="2000" i="1">
                                          <a:latin typeface="Cambria Math"/>
                                        </a:rPr>
                                        <m:t>2</m:t>
                                      </m:r>
                                    </m:sup>
                                  </m:sSup>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𝐿</m:t>
                                          </m:r>
                                        </m:sub>
                                      </m:sSub>
                                    </m:e>
                                  </m:d>
                                  <m:r>
                                    <a:rPr lang="en-US" sz="2000" i="1">
                                      <a:latin typeface="Cambria Math"/>
                                      <a:ea typeface="Cambria Math"/>
                                    </a:rPr>
                                    <m:t>−</m:t>
                                  </m:r>
                                  <m:r>
                                    <a:rPr lang="en-US" sz="2000" i="1">
                                      <a:latin typeface="Cambria Math"/>
                                      <a:ea typeface="Cambria Math"/>
                                    </a:rPr>
                                    <m:t>𝑐</m:t>
                                  </m:r>
                                </m:e>
                              </m:d>
                            </m:e>
                          </m:box>
                        </m:e>
                      </m:rad>
                      <m:r>
                        <a:rPr lang="en-GB" sz="2000" i="1">
                          <a:latin typeface="Cambria Math"/>
                          <a:ea typeface="Cambria Math"/>
                        </a:rPr>
                        <m:t>≤</m:t>
                      </m:r>
                      <m:r>
                        <a:rPr lang="en-US" sz="2000" b="1" i="1">
                          <a:latin typeface="Cambria Math"/>
                          <a:ea typeface="Cambria Math"/>
                        </a:rPr>
                        <m:t>𝝂</m:t>
                      </m:r>
                      <m:d>
                        <m:dPr>
                          <m:ctrlPr>
                            <a:rPr lang="en-US" sz="2000" i="1">
                              <a:latin typeface="Cambria Math"/>
                              <a:ea typeface="Cambria Math"/>
                            </a:rPr>
                          </m:ctrlPr>
                        </m:dPr>
                        <m:e>
                          <m:r>
                            <a:rPr lang="en-US" sz="2000" i="1">
                              <a:latin typeface="Cambria Math"/>
                              <a:ea typeface="Cambria Math"/>
                            </a:rPr>
                            <m:t>𝑍</m:t>
                          </m:r>
                        </m:e>
                      </m:d>
                      <m:r>
                        <a:rPr lang="en-US" sz="2000" i="1">
                          <a:latin typeface="Cambria Math"/>
                          <a:ea typeface="Cambria Math"/>
                        </a:rPr>
                        <m:t>≤</m:t>
                      </m:r>
                      <m:rad>
                        <m:radPr>
                          <m:degHide m:val="on"/>
                          <m:ctrlPr>
                            <a:rPr lang="en-US" sz="2000" i="1">
                              <a:latin typeface="Cambria Math"/>
                              <a:ea typeface="Cambria Math"/>
                            </a:rPr>
                          </m:ctrlPr>
                        </m:radPr>
                        <m:deg/>
                        <m:e>
                          <m:r>
                            <a:rPr lang="en-US" sz="2000" i="1">
                              <a:latin typeface="Cambria Math"/>
                            </a:rPr>
                            <m:t>𝑐</m:t>
                          </m:r>
                          <m:r>
                            <a:rPr lang="en-US" sz="2000" i="1">
                              <a:latin typeface="Cambria Math"/>
                            </a:rPr>
                            <m:t>+</m:t>
                          </m:r>
                          <m:box>
                            <m:boxPr>
                              <m:ctrlPr>
                                <a:rPr lang="en-US" sz="2000" i="1">
                                  <a:latin typeface="Cambria Math"/>
                                </a:rPr>
                              </m:ctrlPr>
                            </m:boxPr>
                            <m:e>
                              <m:argPr>
                                <m:argSz m:val="-1"/>
                              </m:argPr>
                              <m:f>
                                <m:fPr>
                                  <m:ctrlPr>
                                    <a:rPr lang="en-US" sz="2000" i="1">
                                      <a:latin typeface="Cambria Math"/>
                                    </a:rPr>
                                  </m:ctrlPr>
                                </m:fPr>
                                <m:num>
                                  <m:sSup>
                                    <m:sSupPr>
                                      <m:ctrlPr>
                                        <a:rPr lang="en-US" sz="2000" i="1">
                                          <a:latin typeface="Cambria Math"/>
                                        </a:rPr>
                                      </m:ctrlPr>
                                    </m:sSupPr>
                                    <m:e>
                                      <m:r>
                                        <a:rPr lang="en-US" sz="2000" i="1">
                                          <a:latin typeface="Cambria Math"/>
                                          <a:ea typeface="Cambria Math"/>
                                        </a:rPr>
                                        <m:t>𝐸</m:t>
                                      </m:r>
                                    </m:e>
                                    <m:sup>
                                      <m:r>
                                        <a:rPr lang="en-US" sz="2000" i="1">
                                          <a:latin typeface="Cambria Math"/>
                                        </a:rPr>
                                        <m:t>2</m:t>
                                      </m:r>
                                    </m:sup>
                                  </m:sSup>
                                  <m:d>
                                    <m:dPr>
                                      <m:ctrlPr>
                                        <a:rPr lang="en-US" sz="2000" i="1">
                                          <a:latin typeface="Cambria Math"/>
                                        </a:rPr>
                                      </m:ctrlPr>
                                    </m:dPr>
                                    <m:e>
                                      <m:sSub>
                                        <m:sSubPr>
                                          <m:ctrlPr>
                                            <a:rPr lang="en-US" sz="2000" i="1">
                                              <a:latin typeface="Cambria Math"/>
                                            </a:rPr>
                                          </m:ctrlPr>
                                        </m:sSubPr>
                                        <m:e>
                                          <m:r>
                                            <a:rPr lang="en-US" sz="2000" i="1">
                                              <a:latin typeface="Cambria Math"/>
                                            </a:rPr>
                                            <m:t>𝑍</m:t>
                                          </m:r>
                                        </m:e>
                                        <m:sub>
                                          <m:r>
                                            <a:rPr lang="en-US" sz="2000" i="1">
                                              <a:latin typeface="Cambria Math"/>
                                            </a:rPr>
                                            <m:t>𝐿</m:t>
                                          </m:r>
                                        </m:sub>
                                      </m:sSub>
                                    </m:e>
                                  </m:d>
                                </m:num>
                                <m:den>
                                  <m:sSup>
                                    <m:sSupPr>
                                      <m:ctrlPr>
                                        <a:rPr lang="en-US" sz="2000" i="1">
                                          <a:latin typeface="Cambria Math"/>
                                        </a:rPr>
                                      </m:ctrlPr>
                                    </m:sSupPr>
                                    <m:e>
                                      <m:r>
                                        <a:rPr lang="en-US" sz="2000" i="1">
                                          <a:latin typeface="Cambria Math"/>
                                          <a:ea typeface="Cambria Math"/>
                                        </a:rPr>
                                        <m:t>𝐸</m:t>
                                      </m:r>
                                    </m:e>
                                    <m:sup>
                                      <m:r>
                                        <a:rPr lang="en-US" sz="2000" i="1">
                                          <a:latin typeface="Cambria Math"/>
                                        </a:rPr>
                                        <m:t>2</m:t>
                                      </m:r>
                                    </m:sup>
                                  </m:sSup>
                                  <m:d>
                                    <m:dPr>
                                      <m:ctrlPr>
                                        <a:rPr lang="en-US" sz="2000" i="1">
                                          <a:latin typeface="Cambria Math"/>
                                        </a:rPr>
                                      </m:ctrlPr>
                                    </m:dPr>
                                    <m:e>
                                      <m:r>
                                        <a:rPr lang="en-US" sz="2000" i="1">
                                          <a:latin typeface="Cambria Math"/>
                                        </a:rPr>
                                        <m:t>𝑍</m:t>
                                      </m:r>
                                    </m:e>
                                  </m:d>
                                </m:den>
                              </m:f>
                              <m:d>
                                <m:dPr>
                                  <m:ctrlPr>
                                    <a:rPr lang="en-US" sz="2000" i="1">
                                      <a:latin typeface="Cambria Math"/>
                                    </a:rPr>
                                  </m:ctrlPr>
                                </m:dPr>
                                <m:e>
                                  <m:sSup>
                                    <m:sSupPr>
                                      <m:ctrlPr>
                                        <a:rPr lang="en-US" sz="2000" i="1">
                                          <a:latin typeface="Cambria Math"/>
                                        </a:rPr>
                                      </m:ctrlPr>
                                    </m:sSupPr>
                                    <m:e>
                                      <m:r>
                                        <a:rPr lang="en-US" sz="2000" b="1" i="1">
                                          <a:latin typeface="Cambria Math"/>
                                          <a:ea typeface="Cambria Math"/>
                                        </a:rPr>
                                        <m:t>𝝂</m:t>
                                      </m:r>
                                    </m:e>
                                    <m:sup>
                                      <m:r>
                                        <a:rPr lang="en-US" sz="2000" i="1">
                                          <a:latin typeface="Cambria Math"/>
                                        </a:rPr>
                                        <m:t>2</m:t>
                                      </m:r>
                                    </m:sup>
                                  </m:sSup>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𝐿</m:t>
                                          </m:r>
                                        </m:sub>
                                      </m:sSub>
                                    </m:e>
                                  </m:d>
                                  <m:r>
                                    <a:rPr lang="en-US" sz="2000" i="1">
                                      <a:latin typeface="Cambria Math"/>
                                      <a:ea typeface="Cambria Math"/>
                                    </a:rPr>
                                    <m:t>−</m:t>
                                  </m:r>
                                  <m:r>
                                    <a:rPr lang="en-US" sz="2000" i="1">
                                      <a:latin typeface="Cambria Math"/>
                                      <a:ea typeface="Cambria Math"/>
                                    </a:rPr>
                                    <m:t>𝑐</m:t>
                                  </m:r>
                                </m:e>
                              </m:d>
                            </m:e>
                          </m:box>
                          <m:r>
                            <a:rPr lang="en-US" sz="2000" i="1">
                              <a:latin typeface="Cambria Math"/>
                              <a:ea typeface="Cambria Math"/>
                            </a:rPr>
                            <m:t>+</m:t>
                          </m:r>
                          <m:box>
                            <m:boxPr>
                              <m:ctrlPr>
                                <a:rPr lang="en-US" sz="2000" i="1">
                                  <a:latin typeface="Cambria Math"/>
                                  <a:ea typeface="Cambria Math"/>
                                </a:rPr>
                              </m:ctrlPr>
                            </m:boxPr>
                            <m:e>
                              <m:argPr>
                                <m:argSz m:val="-1"/>
                              </m:argPr>
                              <m:f>
                                <m:fPr>
                                  <m:ctrlPr>
                                    <a:rPr lang="en-US" sz="2000" i="1">
                                      <a:latin typeface="Cambria Math"/>
                                      <a:ea typeface="Cambria Math"/>
                                    </a:rPr>
                                  </m:ctrlPr>
                                </m:fPr>
                                <m:num>
                                  <m:r>
                                    <a:rPr lang="en-US" sz="2000" i="1">
                                      <a:latin typeface="Cambria Math"/>
                                      <a:ea typeface="Cambria Math"/>
                                    </a:rPr>
                                    <m:t>𝑇</m:t>
                                  </m:r>
                                </m:num>
                                <m:den>
                                  <m:r>
                                    <a:rPr lang="en-US" sz="2000" i="1">
                                      <a:latin typeface="Cambria Math"/>
                                      <a:ea typeface="Cambria Math"/>
                                    </a:rPr>
                                    <m:t>𝐸</m:t>
                                  </m:r>
                                  <m:d>
                                    <m:dPr>
                                      <m:ctrlPr>
                                        <a:rPr lang="en-US" sz="2000" i="1">
                                          <a:latin typeface="Cambria Math"/>
                                          <a:ea typeface="Cambria Math"/>
                                        </a:rPr>
                                      </m:ctrlPr>
                                    </m:dPr>
                                    <m:e>
                                      <m:r>
                                        <a:rPr lang="en-US" sz="2000" i="1">
                                          <a:latin typeface="Cambria Math"/>
                                          <a:ea typeface="Cambria Math"/>
                                        </a:rPr>
                                        <m:t>𝑍</m:t>
                                      </m:r>
                                    </m:e>
                                  </m:d>
                                </m:den>
                              </m:f>
                              <m:d>
                                <m:dPr>
                                  <m:ctrlPr>
                                    <a:rPr lang="en-US" sz="2000" i="1">
                                      <a:latin typeface="Cambria Math"/>
                                      <a:ea typeface="Cambria Math"/>
                                    </a:rPr>
                                  </m:ctrlPr>
                                </m:dPr>
                                <m:e>
                                  <m:r>
                                    <a:rPr lang="en-US" sz="2000" i="1">
                                      <a:latin typeface="Cambria Math"/>
                                      <a:ea typeface="Cambria Math"/>
                                    </a:rPr>
                                    <m:t>1−</m:t>
                                  </m:r>
                                  <m:box>
                                    <m:boxPr>
                                      <m:ctrlPr>
                                        <a:rPr lang="en-US" sz="2000" i="1">
                                          <a:latin typeface="Cambria Math"/>
                                          <a:ea typeface="Cambria Math"/>
                                        </a:rPr>
                                      </m:ctrlPr>
                                    </m:boxPr>
                                    <m:e>
                                      <m:argPr>
                                        <m:argSz m:val="-1"/>
                                      </m:argPr>
                                      <m:f>
                                        <m:fPr>
                                          <m:ctrlPr>
                                            <a:rPr lang="en-US" sz="2000" i="1">
                                              <a:latin typeface="Cambria Math"/>
                                              <a:ea typeface="Cambria Math"/>
                                            </a:rPr>
                                          </m:ctrlPr>
                                        </m:fPr>
                                        <m:num>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𝐿</m:t>
                                                  </m:r>
                                                </m:sub>
                                              </m:sSub>
                                            </m:e>
                                          </m:d>
                                        </m:num>
                                        <m:den>
                                          <m:r>
                                            <a:rPr lang="en-US" sz="2000" i="1">
                                              <a:latin typeface="Cambria Math"/>
                                              <a:ea typeface="Cambria Math"/>
                                            </a:rPr>
                                            <m:t>𝐸</m:t>
                                          </m:r>
                                          <m:d>
                                            <m:dPr>
                                              <m:ctrlPr>
                                                <a:rPr lang="en-US" sz="2000" i="1">
                                                  <a:latin typeface="Cambria Math"/>
                                                  <a:ea typeface="Cambria Math"/>
                                                </a:rPr>
                                              </m:ctrlPr>
                                            </m:dPr>
                                            <m:e>
                                              <m:r>
                                                <a:rPr lang="en-US" sz="2000" i="1">
                                                  <a:latin typeface="Cambria Math"/>
                                                  <a:ea typeface="Cambria Math"/>
                                                </a:rPr>
                                                <m:t>𝑍</m:t>
                                              </m:r>
                                            </m:e>
                                          </m:d>
                                        </m:den>
                                      </m:f>
                                    </m:e>
                                  </m:box>
                                </m:e>
                              </m:d>
                            </m:e>
                          </m:box>
                        </m:e>
                      </m:rad>
                    </m:oMath>
                  </m:oMathPara>
                </a14:m>
                <a:endParaRPr lang="en-GB" sz="2000" dirty="0"/>
              </a:p>
              <a:p>
                <a:pPr lvl="2"/>
                <a:endParaRPr lang="en-GB" sz="2000" dirty="0"/>
              </a:p>
              <a:p>
                <a:pPr lvl="2"/>
                <a:endParaRPr lang="en-GB" sz="2000" dirty="0" smtClean="0"/>
              </a:p>
              <a:p>
                <a:pPr lvl="2"/>
                <a:r>
                  <a:rPr lang="en-GB" sz="2000" dirty="0" smtClean="0"/>
                  <a:t>Any </a:t>
                </a:r>
                <a:r>
                  <a:rPr lang="en-GB" sz="2000" dirty="0"/>
                  <a:t>choice for </a:t>
                </a:r>
                <a14:m>
                  <m:oMath xmlns:m="http://schemas.openxmlformats.org/officeDocument/2006/math">
                    <m:r>
                      <a:rPr lang="en-US" sz="2000" b="1" i="1">
                        <a:latin typeface="Cambria Math"/>
                        <a:ea typeface="Cambria Math"/>
                      </a:rPr>
                      <m:t>𝝂</m:t>
                    </m:r>
                    <m:d>
                      <m:dPr>
                        <m:ctrlPr>
                          <a:rPr lang="en-US" sz="2000" i="1">
                            <a:latin typeface="Cambria Math"/>
                            <a:ea typeface="Cambria Math"/>
                          </a:rPr>
                        </m:ctrlPr>
                      </m:dPr>
                      <m:e>
                        <m:r>
                          <a:rPr lang="en-US" sz="2000" i="1">
                            <a:latin typeface="Cambria Math"/>
                            <a:ea typeface="Cambria Math"/>
                          </a:rPr>
                          <m:t>𝑍</m:t>
                        </m:r>
                      </m:e>
                    </m:d>
                  </m:oMath>
                </a14:m>
                <a:r>
                  <a:rPr lang="en-GB" sz="2000" dirty="0"/>
                  <a:t> within this interval is a) possible and b) consistent with MP CRM.</a:t>
                </a:r>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r="-862"/>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cap="none" dirty="0" smtClean="0">
                <a:solidFill>
                  <a:schemeClr val="accent2"/>
                </a:solidFill>
              </a:rPr>
              <a:t>   Simulation Method</a:t>
            </a:r>
            <a:endParaRPr lang="en-GB" sz="2200"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13</a:t>
            </a:fld>
            <a:endParaRPr lang="en-GB"/>
          </a:p>
        </p:txBody>
      </p:sp>
    </p:spTree>
    <p:extLst>
      <p:ext uri="{BB962C8B-B14F-4D97-AF65-F5344CB8AC3E}">
        <p14:creationId xmlns:p14="http://schemas.microsoft.com/office/powerpoint/2010/main" val="58808683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ontent Placeholder 2"/>
          <p:cNvGraphicFramePr>
            <a:graphicFrameLocks noGrp="1"/>
          </p:cNvGraphicFramePr>
          <p:nvPr>
            <p:ph idx="1"/>
            <p:extLst>
              <p:ext uri="{D42A27DB-BD31-4B8C-83A1-F6EECF244321}">
                <p14:modId xmlns:p14="http://schemas.microsoft.com/office/powerpoint/2010/main" val="86513511"/>
              </p:ext>
            </p:extLst>
          </p:nvPr>
        </p:nvGraphicFramePr>
        <p:xfrm>
          <a:off x="404038" y="1414134"/>
          <a:ext cx="9783960" cy="4189226"/>
        </p:xfrm>
        <a:graphic>
          <a:graphicData uri="http://schemas.openxmlformats.org/drawingml/2006/table">
            <a:tbl>
              <a:tblPr/>
              <a:tblGrid>
                <a:gridCol w="1287262"/>
                <a:gridCol w="717278"/>
                <a:gridCol w="813628"/>
                <a:gridCol w="754371"/>
                <a:gridCol w="615949"/>
                <a:gridCol w="685160"/>
                <a:gridCol w="685160"/>
                <a:gridCol w="685160"/>
                <a:gridCol w="742256"/>
                <a:gridCol w="685160"/>
                <a:gridCol w="685160"/>
                <a:gridCol w="742256"/>
                <a:gridCol w="685160"/>
              </a:tblGrid>
              <a:tr h="286241">
                <a:tc>
                  <a:txBody>
                    <a:bodyPr/>
                    <a:lstStyle/>
                    <a:p>
                      <a:pPr algn="l" fontAlgn="b"/>
                      <a:r>
                        <a:rPr lang="en-US" sz="900" b="1" i="0" u="none" strike="noStrike" dirty="0">
                          <a:solidFill>
                            <a:srgbClr val="FFFFFF"/>
                          </a:solidFill>
                          <a:effectLst/>
                          <a:latin typeface="Times New Roman"/>
                        </a:rPr>
                        <a:t>Loss Parameters</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1"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1"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1"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1"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1"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1"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1"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1"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1"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0"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0"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l" fontAlgn="b"/>
                      <a:r>
                        <a:rPr lang="en-US" sz="900" b="0" i="0" u="none" strike="noStrike" dirty="0">
                          <a:solidFill>
                            <a:srgbClr val="FFFFFF"/>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r>
              <a:tr h="521971">
                <a:tc>
                  <a:txBody>
                    <a:bodyPr/>
                    <a:lstStyle/>
                    <a:p>
                      <a:pPr algn="l" fontAlgn="b"/>
                      <a:r>
                        <a:rPr lang="en-US" sz="900" b="1" i="0" u="none" strike="noStrike" dirty="0">
                          <a:solidFill>
                            <a:srgbClr val="000000"/>
                          </a:solidFill>
                          <a:effectLst/>
                          <a:latin typeface="Times New Roman"/>
                        </a:rPr>
                        <a:t>Non-Cat</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dirty="0">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dirty="0">
                          <a:solidFill>
                            <a:srgbClr val="000000"/>
                          </a:solidFill>
                          <a:effectLst/>
                          <a:latin typeface="Arial"/>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r>
              <a:tr h="303080">
                <a:tc>
                  <a:txBody>
                    <a:bodyPr/>
                    <a:lstStyle/>
                    <a:p>
                      <a:pPr algn="l" fontAlgn="b"/>
                      <a:r>
                        <a:rPr lang="en-US" sz="1200" b="1" i="0" u="none" strike="noStrike" dirty="0" err="1">
                          <a:solidFill>
                            <a:schemeClr val="accent1"/>
                          </a:solidFill>
                          <a:effectLst/>
                          <a:latin typeface="Times New Roman"/>
                        </a:rPr>
                        <a:t>LoB</a:t>
                      </a:r>
                      <a:endParaRPr lang="en-US" sz="1200" b="1" i="0" u="none" strike="noStrike" dirty="0">
                        <a:solidFill>
                          <a:schemeClr val="accent1"/>
                        </a:solidFill>
                        <a:effectLst/>
                        <a:latin typeface="Times New Roman"/>
                      </a:endParaRP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Times New Roman"/>
                        </a:rPr>
                        <a:t>Premium</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Times New Roman"/>
                        </a:rPr>
                        <a:t>E(Z)</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Times New Roman"/>
                        </a:rPr>
                        <a:t>Loss Ratio</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Symbol"/>
                        </a:rPr>
                        <a:t>n</a:t>
                      </a:r>
                      <a:r>
                        <a:rPr lang="en-US" sz="1200" b="1" i="0" u="none" strike="noStrike" dirty="0">
                          <a:solidFill>
                            <a:schemeClr val="accent1"/>
                          </a:solidFill>
                          <a:effectLst/>
                          <a:latin typeface="Times New Roman"/>
                        </a:rPr>
                        <a:t>(Z)</a:t>
                      </a:r>
                      <a:endParaRPr lang="en-US" sz="1200" b="1" i="0" u="none" strike="noStrike" dirty="0">
                        <a:solidFill>
                          <a:schemeClr val="accent1"/>
                        </a:solidFill>
                        <a:effectLst/>
                        <a:latin typeface="Symbol"/>
                      </a:endParaRP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Times New Roman"/>
                        </a:rPr>
                        <a:t>T</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Times New Roman"/>
                        </a:rPr>
                        <a:t>c</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Times New Roman"/>
                        </a:rPr>
                        <a:t>E(N</a:t>
                      </a:r>
                      <a:r>
                        <a:rPr lang="en-US" sz="1200" b="1" i="0" u="none" strike="noStrike" baseline="-25000" dirty="0">
                          <a:solidFill>
                            <a:schemeClr val="accent1"/>
                          </a:solidFill>
                          <a:effectLst/>
                          <a:latin typeface="Times New Roman"/>
                        </a:rPr>
                        <a:t>L</a:t>
                      </a:r>
                      <a:r>
                        <a:rPr lang="en-US" sz="1200" b="1" i="0" u="none" strike="noStrike" dirty="0">
                          <a:solidFill>
                            <a:schemeClr val="accent1"/>
                          </a:solidFill>
                          <a:effectLst/>
                          <a:latin typeface="Times New Roman"/>
                        </a:rPr>
                        <a:t>)</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Times New Roman"/>
                        </a:rPr>
                        <a:t>E(Z</a:t>
                      </a:r>
                      <a:r>
                        <a:rPr lang="en-US" sz="1200" b="1" i="0" u="none" strike="noStrike" baseline="-25000" dirty="0">
                          <a:solidFill>
                            <a:schemeClr val="accent1"/>
                          </a:solidFill>
                          <a:effectLst/>
                          <a:latin typeface="Times New Roman"/>
                        </a:rPr>
                        <a:t>L</a:t>
                      </a:r>
                      <a:r>
                        <a:rPr lang="en-US" sz="1200" b="1" i="0" u="none" strike="noStrike" dirty="0">
                          <a:solidFill>
                            <a:schemeClr val="accent1"/>
                          </a:solidFill>
                          <a:effectLst/>
                          <a:latin typeface="Times New Roman"/>
                        </a:rPr>
                        <a:t>)</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Times New Roman"/>
                        </a:rPr>
                        <a:t>X</a:t>
                      </a:r>
                      <a:r>
                        <a:rPr lang="en-US" sz="1200" b="1" i="0" u="none" strike="noStrike" baseline="-25000" dirty="0">
                          <a:solidFill>
                            <a:schemeClr val="accent1"/>
                          </a:solidFill>
                          <a:effectLst/>
                          <a:latin typeface="Times New Roman"/>
                        </a:rPr>
                        <a:t>L</a:t>
                      </a:r>
                      <a:endParaRPr lang="en-US" sz="1200" b="1" i="0" u="none" strike="noStrike" dirty="0">
                        <a:solidFill>
                          <a:schemeClr val="accent1"/>
                        </a:solidFill>
                        <a:effectLst/>
                        <a:latin typeface="Times New Roman"/>
                      </a:endParaRP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Symbol"/>
                        </a:rPr>
                        <a:t>n</a:t>
                      </a:r>
                      <a:r>
                        <a:rPr lang="en-US" sz="1200" b="1" i="0" u="none" strike="noStrike" dirty="0">
                          <a:solidFill>
                            <a:schemeClr val="accent1"/>
                          </a:solidFill>
                          <a:effectLst/>
                          <a:latin typeface="Times New Roman"/>
                        </a:rPr>
                        <a:t>(Z</a:t>
                      </a:r>
                      <a:r>
                        <a:rPr lang="en-US" sz="1200" b="1" i="0" u="none" strike="noStrike" baseline="-25000" dirty="0">
                          <a:solidFill>
                            <a:schemeClr val="accent1"/>
                          </a:solidFill>
                          <a:effectLst/>
                          <a:latin typeface="Times New Roman"/>
                        </a:rPr>
                        <a:t>L</a:t>
                      </a:r>
                      <a:r>
                        <a:rPr lang="en-US" sz="1200" b="1" i="0" u="none" strike="noStrike" dirty="0">
                          <a:solidFill>
                            <a:schemeClr val="accent1"/>
                          </a:solidFill>
                          <a:effectLst/>
                          <a:latin typeface="Times New Roman"/>
                        </a:rPr>
                        <a:t>)</a:t>
                      </a:r>
                      <a:endParaRPr lang="en-US" sz="1200" b="1" i="0" u="none" strike="noStrike" dirty="0">
                        <a:solidFill>
                          <a:schemeClr val="accent1"/>
                        </a:solidFill>
                        <a:effectLst/>
                        <a:latin typeface="Symbol"/>
                      </a:endParaRP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Times New Roman"/>
                        </a:rPr>
                        <a:t>E(Z</a:t>
                      </a:r>
                      <a:r>
                        <a:rPr lang="en-US" sz="1200" b="1" i="0" u="none" strike="noStrike" baseline="-25000" dirty="0">
                          <a:solidFill>
                            <a:schemeClr val="accent1"/>
                          </a:solidFill>
                          <a:effectLst/>
                          <a:latin typeface="Times New Roman"/>
                        </a:rPr>
                        <a:t>S</a:t>
                      </a:r>
                      <a:r>
                        <a:rPr lang="en-US" sz="1200" b="1" i="0" u="none" strike="noStrike" dirty="0">
                          <a:solidFill>
                            <a:schemeClr val="accent1"/>
                          </a:solidFill>
                          <a:effectLst/>
                          <a:latin typeface="Times New Roman"/>
                        </a:rPr>
                        <a:t>)</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200" b="1" i="0" u="none" strike="noStrike" dirty="0">
                          <a:solidFill>
                            <a:schemeClr val="accent1"/>
                          </a:solidFill>
                          <a:effectLst/>
                          <a:latin typeface="Symbol"/>
                        </a:rPr>
                        <a:t>n</a:t>
                      </a:r>
                      <a:r>
                        <a:rPr lang="en-US" sz="1200" b="1" i="0" u="none" strike="noStrike" dirty="0">
                          <a:solidFill>
                            <a:schemeClr val="accent1"/>
                          </a:solidFill>
                          <a:effectLst/>
                          <a:latin typeface="Times New Roman"/>
                        </a:rPr>
                        <a:t>(Z</a:t>
                      </a:r>
                      <a:r>
                        <a:rPr lang="en-US" sz="1200" b="1" i="0" u="none" strike="noStrike" baseline="-25000" dirty="0">
                          <a:solidFill>
                            <a:schemeClr val="accent1"/>
                          </a:solidFill>
                          <a:effectLst/>
                          <a:latin typeface="Times New Roman"/>
                        </a:rPr>
                        <a:t>S</a:t>
                      </a:r>
                      <a:r>
                        <a:rPr lang="en-US" sz="1200" b="1" i="0" u="none" strike="noStrike" dirty="0">
                          <a:solidFill>
                            <a:schemeClr val="accent1"/>
                          </a:solidFill>
                          <a:effectLst/>
                          <a:latin typeface="Times New Roman"/>
                        </a:rPr>
                        <a:t>)</a:t>
                      </a:r>
                      <a:endParaRPr lang="en-US" sz="1200" b="1" i="0" u="none" strike="noStrike" dirty="0">
                        <a:solidFill>
                          <a:schemeClr val="accent1"/>
                        </a:solidFill>
                        <a:effectLst/>
                        <a:latin typeface="Symbol"/>
                      </a:endParaRP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r>
              <a:tr h="286241">
                <a:tc>
                  <a:txBody>
                    <a:bodyPr/>
                    <a:lstStyle/>
                    <a:p>
                      <a:pPr algn="l" fontAlgn="b"/>
                      <a:r>
                        <a:rPr lang="en-US" sz="900" b="0" i="0" u="none" strike="noStrike" dirty="0">
                          <a:solidFill>
                            <a:srgbClr val="000000"/>
                          </a:solidFill>
                          <a:effectLst/>
                          <a:latin typeface="Times New Roman"/>
                        </a:rPr>
                        <a:t> GL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110,000,000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65,000,000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59.10%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900" b="0" i="0" u="none" strike="noStrike">
                          <a:solidFill>
                            <a:srgbClr val="000000"/>
                          </a:solidFill>
                          <a:effectLst/>
                          <a:latin typeface="Times New Roman"/>
                        </a:rPr>
                        <a:t>       0.2000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1,000,000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0.03</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3.500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5,457,138</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Empirical</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0.7349</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dirty="0">
                          <a:solidFill>
                            <a:srgbClr val="000000"/>
                          </a:solidFill>
                          <a:effectLst/>
                          <a:latin typeface="Times New Roman"/>
                        </a:rPr>
                        <a:t>59,542,862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dirty="0">
                          <a:solidFill>
                            <a:srgbClr val="000000"/>
                          </a:solidFill>
                          <a:effectLst/>
                          <a:latin typeface="Times New Roman"/>
                        </a:rPr>
                        <a:t>0.194</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r>
              <a:tr h="286241">
                <a:tc>
                  <a:txBody>
                    <a:bodyPr/>
                    <a:lstStyle/>
                    <a:p>
                      <a:pPr algn="l" fontAlgn="b"/>
                      <a:r>
                        <a:rPr lang="en-US" sz="900" b="0" i="0" u="none" strike="noStrike">
                          <a:solidFill>
                            <a:srgbClr val="000000"/>
                          </a:solidFill>
                          <a:effectLst/>
                          <a:latin typeface="Times New Roman"/>
                        </a:rPr>
                        <a:t>WC</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90,000,000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45,000,000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50.00%</a:t>
                      </a:r>
                    </a:p>
                  </a:txBody>
                  <a:tcPr marL="9525" marR="9525" marT="9525" marB="0" anchor="b">
                    <a:lnL>
                      <a:noFill/>
                    </a:lnL>
                    <a:lnR>
                      <a:noFill/>
                    </a:lnR>
                    <a:lnT>
                      <a:noFill/>
                    </a:lnT>
                    <a:lnB>
                      <a:noFill/>
                    </a:lnB>
                  </a:tcPr>
                </a:tc>
                <a:tc>
                  <a:txBody>
                    <a:bodyPr/>
                    <a:lstStyle/>
                    <a:p>
                      <a:pPr algn="l" fontAlgn="b"/>
                      <a:r>
                        <a:rPr lang="en-US" sz="900" b="0" i="0" u="none" strike="noStrike">
                          <a:solidFill>
                            <a:srgbClr val="000000"/>
                          </a:solidFill>
                          <a:effectLst/>
                          <a:latin typeface="Times New Roman"/>
                        </a:rPr>
                        <a:t>       0.2200 </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1,000,000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0.02</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3.000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6,568,231</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Empirical</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0.7604</a:t>
                      </a:r>
                    </a:p>
                  </a:txBody>
                  <a:tcPr marL="9525" marR="9525" marT="9525" marB="0" anchor="b">
                    <a:lnL>
                      <a:noFill/>
                    </a:lnL>
                    <a:lnR>
                      <a:noFill/>
                    </a:lnR>
                    <a:lnT>
                      <a:noFill/>
                    </a:lnT>
                    <a:lnB>
                      <a:noFill/>
                    </a:lnB>
                  </a:tcPr>
                </a:tc>
                <a:tc>
                  <a:txBody>
                    <a:bodyPr/>
                    <a:lstStyle/>
                    <a:p>
                      <a:pPr algn="r" fontAlgn="b"/>
                      <a:r>
                        <a:rPr lang="en-US" sz="900" b="0" i="0" u="none" strike="noStrike" dirty="0">
                          <a:solidFill>
                            <a:srgbClr val="000000"/>
                          </a:solidFill>
                          <a:effectLst/>
                          <a:latin typeface="Times New Roman"/>
                        </a:rPr>
                        <a:t>38,431,769</a:t>
                      </a:r>
                    </a:p>
                  </a:txBody>
                  <a:tcPr marL="9525" marR="9525" marT="9525" marB="0" anchor="b">
                    <a:lnL>
                      <a:noFill/>
                    </a:lnL>
                    <a:lnR>
                      <a:noFill/>
                    </a:lnR>
                    <a:lnT>
                      <a:noFill/>
                    </a:lnT>
                    <a:lnB>
                      <a:noFill/>
                    </a:lnB>
                  </a:tcPr>
                </a:tc>
                <a:tc>
                  <a:txBody>
                    <a:bodyPr/>
                    <a:lstStyle/>
                    <a:p>
                      <a:pPr algn="r" fontAlgn="b"/>
                      <a:r>
                        <a:rPr lang="en-US" sz="900" b="0" i="0" u="none" strike="noStrike" dirty="0">
                          <a:solidFill>
                            <a:srgbClr val="000000"/>
                          </a:solidFill>
                          <a:effectLst/>
                          <a:latin typeface="Times New Roman"/>
                        </a:rPr>
                        <a:t>0.2065</a:t>
                      </a:r>
                    </a:p>
                  </a:txBody>
                  <a:tcPr marL="9525" marR="9525" marT="9525" marB="0" anchor="b">
                    <a:lnL>
                      <a:noFill/>
                    </a:lnL>
                    <a:lnR>
                      <a:noFill/>
                    </a:lnR>
                    <a:lnT>
                      <a:noFill/>
                    </a:lnT>
                    <a:lnB>
                      <a:noFill/>
                    </a:lnB>
                  </a:tcPr>
                </a:tc>
              </a:tr>
              <a:tr h="286241">
                <a:tc>
                  <a:txBody>
                    <a:bodyPr/>
                    <a:lstStyle/>
                    <a:p>
                      <a:pPr algn="l" fontAlgn="b"/>
                      <a:r>
                        <a:rPr lang="en-US" sz="900" b="0" i="0" u="none" strike="noStrike">
                          <a:solidFill>
                            <a:srgbClr val="000000"/>
                          </a:solidFill>
                          <a:effectLst/>
                          <a:latin typeface="Times New Roman"/>
                        </a:rPr>
                        <a:t>CAL</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40,000,000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22,000,000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55.00%</a:t>
                      </a:r>
                    </a:p>
                  </a:txBody>
                  <a:tcPr marL="9525" marR="9525" marT="9525" marB="0" anchor="b">
                    <a:lnL>
                      <a:noFill/>
                    </a:lnL>
                    <a:lnR>
                      <a:noFill/>
                    </a:lnR>
                    <a:lnT>
                      <a:noFill/>
                    </a:lnT>
                    <a:lnB>
                      <a:noFill/>
                    </a:lnB>
                  </a:tcPr>
                </a:tc>
                <a:tc>
                  <a:txBody>
                    <a:bodyPr/>
                    <a:lstStyle/>
                    <a:p>
                      <a:pPr algn="l" fontAlgn="b"/>
                      <a:r>
                        <a:rPr lang="en-US" sz="900" b="0" i="0" u="none" strike="noStrike">
                          <a:solidFill>
                            <a:srgbClr val="000000"/>
                          </a:solidFill>
                          <a:effectLst/>
                          <a:latin typeface="Times New Roman"/>
                        </a:rPr>
                        <a:t>       0.2750 </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1,000,000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0.04</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0.250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512,500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Empirical</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3.2929</a:t>
                      </a:r>
                    </a:p>
                  </a:txBody>
                  <a:tcPr marL="9525" marR="9525" marT="9525" marB="0" anchor="b">
                    <a:lnL>
                      <a:noFill/>
                    </a:lnL>
                    <a:lnR>
                      <a:noFill/>
                    </a:lnR>
                    <a:lnT>
                      <a:noFill/>
                    </a:lnT>
                    <a:lnB>
                      <a:noFill/>
                    </a:lnB>
                  </a:tcPr>
                </a:tc>
                <a:tc>
                  <a:txBody>
                    <a:bodyPr/>
                    <a:lstStyle/>
                    <a:p>
                      <a:pPr algn="r" fontAlgn="b"/>
                      <a:r>
                        <a:rPr lang="en-US" sz="900" b="0" i="0" u="none" strike="noStrike" dirty="0">
                          <a:solidFill>
                            <a:srgbClr val="000000"/>
                          </a:solidFill>
                          <a:effectLst/>
                          <a:latin typeface="Times New Roman"/>
                        </a:rPr>
                        <a:t>21,487,500</a:t>
                      </a:r>
                    </a:p>
                  </a:txBody>
                  <a:tcPr marL="9525" marR="9525" marT="9525" marB="0" anchor="b">
                    <a:lnL>
                      <a:noFill/>
                    </a:lnL>
                    <a:lnR>
                      <a:noFill/>
                    </a:lnR>
                    <a:lnT>
                      <a:noFill/>
                    </a:lnT>
                    <a:lnB>
                      <a:noFill/>
                    </a:lnB>
                  </a:tcPr>
                </a:tc>
                <a:tc>
                  <a:txBody>
                    <a:bodyPr/>
                    <a:lstStyle/>
                    <a:p>
                      <a:pPr algn="r" fontAlgn="b"/>
                      <a:r>
                        <a:rPr lang="en-US" sz="900" b="0" i="0" u="none" strike="noStrike" dirty="0">
                          <a:solidFill>
                            <a:srgbClr val="000000"/>
                          </a:solidFill>
                          <a:effectLst/>
                          <a:latin typeface="Times New Roman"/>
                        </a:rPr>
                        <a:t>0.2668</a:t>
                      </a:r>
                    </a:p>
                  </a:txBody>
                  <a:tcPr marL="9525" marR="9525" marT="9525" marB="0" anchor="b">
                    <a:lnL>
                      <a:noFill/>
                    </a:lnL>
                    <a:lnR>
                      <a:noFill/>
                    </a:lnR>
                    <a:lnT>
                      <a:noFill/>
                    </a:lnT>
                    <a:lnB>
                      <a:noFill/>
                    </a:lnB>
                  </a:tcPr>
                </a:tc>
              </a:tr>
              <a:tr h="286241">
                <a:tc>
                  <a:txBody>
                    <a:bodyPr/>
                    <a:lstStyle/>
                    <a:p>
                      <a:pPr algn="l" fontAlgn="b"/>
                      <a:r>
                        <a:rPr lang="en-US" sz="900" b="0" i="0" u="none" strike="noStrike">
                          <a:solidFill>
                            <a:srgbClr val="000000"/>
                          </a:solidFill>
                          <a:effectLst/>
                          <a:latin typeface="Times New Roman"/>
                        </a:rPr>
                        <a:t>Umb</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9,000,000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6,500,000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72.20%</a:t>
                      </a:r>
                    </a:p>
                  </a:txBody>
                  <a:tcPr marL="9525" marR="9525" marT="9525" marB="0" anchor="b">
                    <a:lnL>
                      <a:noFill/>
                    </a:lnL>
                    <a:lnR>
                      <a:noFill/>
                    </a:lnR>
                    <a:lnT>
                      <a:noFill/>
                    </a:lnT>
                    <a:lnB>
                      <a:noFill/>
                    </a:lnB>
                  </a:tcPr>
                </a:tc>
                <a:tc>
                  <a:txBody>
                    <a:bodyPr/>
                    <a:lstStyle/>
                    <a:p>
                      <a:pPr algn="l" fontAlgn="b"/>
                      <a:r>
                        <a:rPr lang="en-US" sz="900" b="0" i="0" u="none" strike="noStrike">
                          <a:solidFill>
                            <a:srgbClr val="000000"/>
                          </a:solidFill>
                          <a:effectLst/>
                          <a:latin typeface="Times New Roman"/>
                        </a:rPr>
                        <a:t>       0.5200 </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1,000,000</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0.02</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3.000</a:t>
                      </a:r>
                    </a:p>
                  </a:txBody>
                  <a:tcPr marL="9525" marR="9525" marT="9525" marB="0" anchor="b">
                    <a:lnL>
                      <a:noFill/>
                    </a:lnL>
                    <a:lnR>
                      <a:noFill/>
                    </a:lnR>
                    <a:lnT>
                      <a:noFill/>
                    </a:lnT>
                    <a:lnB>
                      <a:noFill/>
                    </a:lnB>
                  </a:tcPr>
                </a:tc>
                <a:tc>
                  <a:txBody>
                    <a:bodyPr/>
                    <a:lstStyle/>
                    <a:p>
                      <a:pPr algn="r" fontAlgn="b"/>
                      <a:r>
                        <a:rPr lang="en-US" sz="900" b="0" i="0" u="none" strike="noStrike" dirty="0">
                          <a:solidFill>
                            <a:srgbClr val="000000"/>
                          </a:solidFill>
                          <a:effectLst/>
                          <a:latin typeface="Times New Roman"/>
                        </a:rPr>
                        <a:t>4,248,825</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Empirical</a:t>
                      </a:r>
                    </a:p>
                  </a:txBody>
                  <a:tcPr marL="9525" marR="9525" marT="9525" marB="0" anchor="b">
                    <a:lnL>
                      <a:noFill/>
                    </a:lnL>
                    <a:lnR>
                      <a:noFill/>
                    </a:lnR>
                    <a:lnT>
                      <a:noFill/>
                    </a:lnT>
                    <a:lnB>
                      <a:noFill/>
                    </a:lnB>
                  </a:tcPr>
                </a:tc>
                <a:tc>
                  <a:txBody>
                    <a:bodyPr/>
                    <a:lstStyle/>
                    <a:p>
                      <a:pPr algn="r" fontAlgn="b"/>
                      <a:r>
                        <a:rPr lang="en-US" sz="900" b="0" i="0" u="none" strike="noStrike">
                          <a:solidFill>
                            <a:srgbClr val="000000"/>
                          </a:solidFill>
                          <a:effectLst/>
                          <a:latin typeface="Times New Roman"/>
                        </a:rPr>
                        <a:t>0.7444</a:t>
                      </a:r>
                    </a:p>
                  </a:txBody>
                  <a:tcPr marL="9525" marR="9525" marT="9525" marB="0" anchor="b">
                    <a:lnL>
                      <a:noFill/>
                    </a:lnL>
                    <a:lnR>
                      <a:noFill/>
                    </a:lnR>
                    <a:lnT>
                      <a:noFill/>
                    </a:lnT>
                    <a:lnB>
                      <a:noFill/>
                    </a:lnB>
                  </a:tcPr>
                </a:tc>
                <a:tc>
                  <a:txBody>
                    <a:bodyPr/>
                    <a:lstStyle/>
                    <a:p>
                      <a:pPr algn="r" fontAlgn="b"/>
                      <a:r>
                        <a:rPr lang="en-US" sz="900" b="0" i="0" u="none" strike="noStrike" dirty="0">
                          <a:solidFill>
                            <a:srgbClr val="000000"/>
                          </a:solidFill>
                          <a:effectLst/>
                          <a:latin typeface="Times New Roman"/>
                        </a:rPr>
                        <a:t>2,251,175</a:t>
                      </a:r>
                    </a:p>
                  </a:txBody>
                  <a:tcPr marL="9525" marR="9525" marT="9525" marB="0" anchor="b">
                    <a:lnL>
                      <a:noFill/>
                    </a:lnL>
                    <a:lnR>
                      <a:noFill/>
                    </a:lnR>
                    <a:lnT>
                      <a:noFill/>
                    </a:lnT>
                    <a:lnB>
                      <a:noFill/>
                    </a:lnB>
                  </a:tcPr>
                </a:tc>
                <a:tc>
                  <a:txBody>
                    <a:bodyPr/>
                    <a:lstStyle/>
                    <a:p>
                      <a:pPr algn="r" fontAlgn="b"/>
                      <a:r>
                        <a:rPr lang="en-US" sz="900" b="0" i="0" u="none" strike="noStrike" dirty="0">
                          <a:solidFill>
                            <a:srgbClr val="000000"/>
                          </a:solidFill>
                          <a:effectLst/>
                          <a:latin typeface="Times New Roman"/>
                        </a:rPr>
                        <a:t>0.4525</a:t>
                      </a:r>
                    </a:p>
                  </a:txBody>
                  <a:tcPr marL="9525" marR="9525" marT="9525" marB="0" anchor="b">
                    <a:lnL>
                      <a:noFill/>
                    </a:lnL>
                    <a:lnR>
                      <a:noFill/>
                    </a:lnR>
                    <a:lnT>
                      <a:noFill/>
                    </a:lnT>
                    <a:lnB>
                      <a:noFill/>
                    </a:lnB>
                  </a:tcPr>
                </a:tc>
              </a:tr>
              <a:tr h="286241">
                <a:tc>
                  <a:txBody>
                    <a:bodyPr/>
                    <a:lstStyle/>
                    <a:p>
                      <a:pPr algn="l" fontAlgn="b"/>
                      <a:r>
                        <a:rPr lang="en-US" sz="900" b="0" i="0" u="none" strike="noStrike">
                          <a:solidFill>
                            <a:srgbClr val="000000"/>
                          </a:solidFill>
                          <a:effectLst/>
                          <a:latin typeface="Times New Roman"/>
                        </a:rPr>
                        <a:t>PropNon-Cat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300,000,000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175,000,000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58.30%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0.1600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1,000,000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0.02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14.000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30,534,169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Empirical</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0.3734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Times New Roman"/>
                        </a:rPr>
                        <a:t>144,465,831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Times New Roman"/>
                        </a:rPr>
                        <a:t>0.1513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r>
              <a:tr h="286241">
                <a:tc>
                  <a:txBody>
                    <a:bodyPr/>
                    <a:lstStyle/>
                    <a:p>
                      <a:pPr algn="l" fontAlgn="b"/>
                      <a:r>
                        <a:rPr lang="en-US" sz="900" b="0" i="0" u="none" strike="noStrike">
                          <a:solidFill>
                            <a:srgbClr val="000000"/>
                          </a:solidFill>
                          <a:effectLst/>
                          <a:latin typeface="Times New Roman"/>
                        </a:rPr>
                        <a:t>Total Non-Cat</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549,000,000</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313,500,000</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57.10%</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l" fontAlgn="b"/>
                      <a:r>
                        <a:rPr lang="en-US" sz="900" b="0" i="0" u="none" strike="noStrike">
                          <a:solidFill>
                            <a:srgbClr val="000000"/>
                          </a:solidFill>
                          <a:effectLst/>
                          <a:latin typeface="Times New Roman"/>
                        </a:rPr>
                        <a:t>       0.1139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23.750</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47,320,864</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0.2877</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dirty="0">
                          <a:solidFill>
                            <a:srgbClr val="000000"/>
                          </a:solidFill>
                          <a:effectLst/>
                          <a:latin typeface="Times New Roman"/>
                        </a:rPr>
                        <a:t>266,179,136</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dirty="0">
                          <a:solidFill>
                            <a:srgbClr val="000000"/>
                          </a:solidFill>
                          <a:effectLst/>
                          <a:latin typeface="Times New Roman"/>
                        </a:rPr>
                        <a:t>0.1096</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r>
              <a:tr h="286241">
                <a:tc>
                  <a:txBody>
                    <a:bodyPr/>
                    <a:lstStyle/>
                    <a:p>
                      <a:pPr algn="l" fontAlgn="b"/>
                      <a:r>
                        <a:rPr lang="en-US" sz="900" b="1" i="0" u="none" strike="noStrike">
                          <a:solidFill>
                            <a:srgbClr val="000000"/>
                          </a:solidFill>
                          <a:effectLst/>
                          <a:latin typeface="Times New Roman"/>
                        </a:rPr>
                        <a:t>Cat</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dirty="0">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dirty="0">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86241">
                <a:tc>
                  <a:txBody>
                    <a:bodyPr/>
                    <a:lstStyle/>
                    <a:p>
                      <a:pPr algn="l" fontAlgn="b"/>
                      <a:r>
                        <a:rPr lang="en-US" sz="900" b="0" i="0" u="none" strike="noStrike">
                          <a:solidFill>
                            <a:srgbClr val="000000"/>
                          </a:solidFill>
                          <a:effectLst/>
                          <a:latin typeface="Times New Roman"/>
                        </a:rPr>
                        <a:t>SmallCat</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549,000,000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40,000,000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7.30%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900" b="0" i="0" u="none" strike="noStrike">
                          <a:solidFill>
                            <a:srgbClr val="000000"/>
                          </a:solidFill>
                          <a:effectLst/>
                          <a:latin typeface="Times New Roman"/>
                        </a:rPr>
                        <a:t>       0.4300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2,000,000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0.16</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10.000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4,000,000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Lognormal</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Times New Roman"/>
                        </a:rPr>
                        <a:t>0.43</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900" b="0" i="0" u="none" strike="noStrike">
                          <a:solidFill>
                            <a:srgbClr val="000000"/>
                          </a:solidFill>
                          <a:effectLst/>
                          <a:latin typeface="Times New Roman"/>
                        </a:rPr>
                        <a:t>                   -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r>
                        <a:rPr lang="en-US" sz="900" b="0" i="0" u="none" strike="noStrike" dirty="0">
                          <a:solidFill>
                            <a:srgbClr val="000000"/>
                          </a:solidFill>
                          <a:effectLst/>
                          <a:latin typeface="Times New Roman"/>
                        </a:rPr>
                        <a:t>            -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r>
              <a:tr h="501765">
                <a:tc>
                  <a:txBody>
                    <a:bodyPr/>
                    <a:lstStyle/>
                    <a:p>
                      <a:pPr algn="l" fontAlgn="b"/>
                      <a:r>
                        <a:rPr lang="en-US" sz="900" b="0" i="0" u="none" strike="noStrike">
                          <a:solidFill>
                            <a:srgbClr val="000000"/>
                          </a:solidFill>
                          <a:effectLst/>
                          <a:latin typeface="Times New Roman"/>
                        </a:rPr>
                        <a:t>MajorCat (Net)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549,000,000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25,000,000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4.60%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1.9000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Inf</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N\A</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Times New Roman"/>
                        </a:rPr>
                        <a:t>            -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25,000,000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Times New Roman"/>
                        </a:rPr>
                        <a:t>1.9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r>
              <a:tr h="286241">
                <a:tc>
                  <a:txBody>
                    <a:bodyPr/>
                    <a:lstStyle/>
                    <a:p>
                      <a:pPr algn="l" fontAlgn="b"/>
                      <a:r>
                        <a:rPr lang="en-US" sz="900" b="0" i="0" u="none" strike="noStrike">
                          <a:solidFill>
                            <a:srgbClr val="000000"/>
                          </a:solidFill>
                          <a:effectLst/>
                          <a:latin typeface="Times New Roman"/>
                        </a:rPr>
                        <a:t>Total Inc Cat</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549,000,000</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378,500,000</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68.94%</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l" fontAlgn="b"/>
                      <a:r>
                        <a:rPr lang="en-US" sz="900" b="0" i="0" u="none" strike="noStrike">
                          <a:solidFill>
                            <a:srgbClr val="000000"/>
                          </a:solidFill>
                          <a:effectLst/>
                          <a:latin typeface="Times New Roman"/>
                        </a:rPr>
                        <a:t>       0.1685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33.750</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51,320,864</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l" fontAlgn="b"/>
                      <a:r>
                        <a:rPr lang="en-US" sz="900" b="0" i="0" u="none" strike="noStrike">
                          <a:solidFill>
                            <a:srgbClr val="00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0.2847</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a:solidFill>
                            <a:srgbClr val="000000"/>
                          </a:solidFill>
                          <a:effectLst/>
                          <a:latin typeface="Times New Roman"/>
                        </a:rPr>
                        <a:t>291,179,136</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c>
                  <a:txBody>
                    <a:bodyPr/>
                    <a:lstStyle/>
                    <a:p>
                      <a:pPr algn="r" fontAlgn="b"/>
                      <a:r>
                        <a:rPr lang="en-US" sz="900" b="0" i="0" u="none" strike="noStrike" dirty="0">
                          <a:solidFill>
                            <a:srgbClr val="000000"/>
                          </a:solidFill>
                          <a:effectLst/>
                          <a:latin typeface="Times New Roman"/>
                        </a:rPr>
                        <a:t>0.195</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1C1C1"/>
                    </a:solidFill>
                  </a:tcPr>
                </a:tc>
              </a:tr>
            </a:tbl>
          </a:graphicData>
        </a:graphic>
      </p:graphicFrame>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cap="none" dirty="0" smtClean="0">
                <a:solidFill>
                  <a:schemeClr val="accent2"/>
                </a:solidFill>
              </a:rPr>
              <a:t> </a:t>
            </a:r>
            <a:r>
              <a:rPr lang="en-GB" sz="2400" b="1" cap="none" dirty="0">
                <a:solidFill>
                  <a:schemeClr val="accent2"/>
                </a:solidFill>
              </a:rPr>
              <a:t>Beginning of Example – R</a:t>
            </a:r>
            <a:r>
              <a:rPr lang="en-GB" sz="2400" b="1" cap="none" baseline="30000" dirty="0">
                <a:solidFill>
                  <a:schemeClr val="accent2"/>
                </a:solidFill>
              </a:rPr>
              <a:t>2</a:t>
            </a:r>
            <a:r>
              <a:rPr lang="en-GB" sz="2400" b="1" cap="none" dirty="0">
                <a:solidFill>
                  <a:schemeClr val="accent2"/>
                </a:solidFill>
              </a:rPr>
              <a:t> </a:t>
            </a:r>
            <a:r>
              <a:rPr lang="en-GB" sz="2400" b="1" cap="none" dirty="0" smtClean="0">
                <a:solidFill>
                  <a:schemeClr val="accent2"/>
                </a:solidFill>
              </a:rPr>
              <a:t>Ins. Co.</a:t>
            </a:r>
            <a:endParaRPr lang="en-GB" sz="2200"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14</a:t>
            </a:fld>
            <a:endParaRPr lang="en-GB"/>
          </a:p>
        </p:txBody>
      </p:sp>
    </p:spTree>
    <p:extLst>
      <p:ext uri="{BB962C8B-B14F-4D97-AF65-F5344CB8AC3E}">
        <p14:creationId xmlns:p14="http://schemas.microsoft.com/office/powerpoint/2010/main" val="42101769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400" b="1" cap="none" dirty="0" smtClean="0">
                <a:solidFill>
                  <a:schemeClr val="accent2"/>
                </a:solidFill>
              </a:rPr>
              <a:t>R</a:t>
            </a:r>
            <a:r>
              <a:rPr lang="en-GB" sz="2400" b="1" cap="none" baseline="30000" dirty="0" smtClean="0">
                <a:solidFill>
                  <a:schemeClr val="accent2"/>
                </a:solidFill>
              </a:rPr>
              <a:t>2</a:t>
            </a:r>
            <a:r>
              <a:rPr lang="en-GB" sz="2400" b="1" cap="none" dirty="0" smtClean="0">
                <a:solidFill>
                  <a:schemeClr val="accent2"/>
                </a:solidFill>
              </a:rPr>
              <a:t> </a:t>
            </a:r>
            <a:r>
              <a:rPr lang="en-GB" sz="2400" b="1" cap="none" dirty="0">
                <a:solidFill>
                  <a:schemeClr val="accent2"/>
                </a:solidFill>
              </a:rPr>
              <a:t>Ins </a:t>
            </a:r>
            <a:r>
              <a:rPr lang="en-GB" sz="2400" b="1" cap="none" dirty="0" smtClean="0">
                <a:solidFill>
                  <a:schemeClr val="accent2"/>
                </a:solidFill>
              </a:rPr>
              <a:t>Co. – Mean, CV Parameters</a:t>
            </a:r>
            <a:endParaRPr lang="en-GB" sz="2200"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15</a:t>
            </a:fld>
            <a:endParaRPr lang="en-GB"/>
          </a:p>
        </p:txBody>
      </p:sp>
      <p:sp>
        <p:nvSpPr>
          <p:cNvPr id="9" name="Oval 8"/>
          <p:cNvSpPr/>
          <p:nvPr/>
        </p:nvSpPr>
        <p:spPr>
          <a:xfrm>
            <a:off x="6719777" y="1743740"/>
            <a:ext cx="1499190" cy="1562986"/>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smtClean="0"/>
          </a:p>
        </p:txBody>
      </p:sp>
      <p:pic>
        <p:nvPicPr>
          <p:cNvPr id="14" name="Content Placeholder 1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3237" y="1308573"/>
            <a:ext cx="9214921" cy="5184053"/>
          </a:xfrm>
        </p:spPr>
      </p:pic>
      <p:sp>
        <p:nvSpPr>
          <p:cNvPr id="15" name="Oval 14"/>
          <p:cNvSpPr/>
          <p:nvPr/>
        </p:nvSpPr>
        <p:spPr>
          <a:xfrm>
            <a:off x="6443329" y="1945758"/>
            <a:ext cx="1414131" cy="1446028"/>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smtClean="0"/>
          </a:p>
        </p:txBody>
      </p:sp>
    </p:spTree>
    <p:extLst>
      <p:ext uri="{BB962C8B-B14F-4D97-AF65-F5344CB8AC3E}">
        <p14:creationId xmlns:p14="http://schemas.microsoft.com/office/powerpoint/2010/main" val="7466568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03237" y="1257300"/>
            <a:ext cx="9905274" cy="5581488"/>
          </a:xfrm>
        </p:spPr>
        <p:txBody>
          <a:bodyPr/>
          <a:lstStyle/>
          <a:p>
            <a:pPr lvl="2"/>
            <a:r>
              <a:rPr lang="en-GB" sz="2000" dirty="0"/>
              <a:t>Correlate </a:t>
            </a:r>
            <a:r>
              <a:rPr lang="en-GB" sz="2000" dirty="0" err="1"/>
              <a:t>LoBs</a:t>
            </a:r>
            <a:r>
              <a:rPr lang="en-GB" sz="2000" dirty="0"/>
              <a:t> </a:t>
            </a:r>
            <a:r>
              <a:rPr lang="en-GB" sz="2000" dirty="0" err="1"/>
              <a:t>modeled</a:t>
            </a:r>
            <a:r>
              <a:rPr lang="en-GB" sz="2000" dirty="0"/>
              <a:t> with MP CRM/CAD method.</a:t>
            </a:r>
          </a:p>
          <a:p>
            <a:pPr lvl="2"/>
            <a:endParaRPr lang="en-GB" sz="2000" dirty="0"/>
          </a:p>
          <a:p>
            <a:pPr lvl="2"/>
            <a:endParaRPr lang="en-GB" sz="2000" dirty="0" smtClean="0"/>
          </a:p>
          <a:p>
            <a:pPr lvl="2"/>
            <a:r>
              <a:rPr lang="en-GB" sz="2000" dirty="0" err="1" smtClean="0"/>
              <a:t>LoBs</a:t>
            </a:r>
            <a:r>
              <a:rPr lang="en-GB" sz="2000" dirty="0" smtClean="0"/>
              <a:t> </a:t>
            </a:r>
            <a:r>
              <a:rPr lang="en-GB" sz="2000" dirty="0"/>
              <a:t>are organized into covariance groups.  Only Lobs within the same covariance group co-vary with one another.</a:t>
            </a:r>
          </a:p>
          <a:p>
            <a:pPr lvl="2"/>
            <a:endParaRPr lang="en-GB" sz="2000" dirty="0"/>
          </a:p>
          <a:p>
            <a:pPr lvl="2"/>
            <a:endParaRPr lang="en-GB" sz="2000" dirty="0" smtClean="0"/>
          </a:p>
          <a:p>
            <a:pPr lvl="2"/>
            <a:r>
              <a:rPr lang="en-GB" sz="2000" dirty="0" smtClean="0"/>
              <a:t>Frequency</a:t>
            </a:r>
            <a:r>
              <a:rPr lang="en-GB" sz="2000" dirty="0"/>
              <a:t>, “severity”, and serial common shock.</a:t>
            </a:r>
            <a:endParaRPr lang="en-GB" sz="1800" dirty="0"/>
          </a:p>
        </p:txBody>
      </p:sp>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cap="none" dirty="0" smtClean="0">
                <a:solidFill>
                  <a:schemeClr val="accent2"/>
                </a:solidFill>
              </a:rPr>
              <a:t>Common Shock Correlation</a:t>
            </a:r>
            <a:endParaRPr lang="en-GB" sz="2200" b="1"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16</a:t>
            </a:fld>
            <a:endParaRPr lang="en-GB"/>
          </a:p>
        </p:txBody>
      </p:sp>
    </p:spTree>
    <p:extLst>
      <p:ext uri="{BB962C8B-B14F-4D97-AF65-F5344CB8AC3E}">
        <p14:creationId xmlns:p14="http://schemas.microsoft.com/office/powerpoint/2010/main" val="25978078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2000" dirty="0"/>
                  <a:t>General Idea: Common draw from mixing distribution.</a:t>
                </a:r>
              </a:p>
              <a:p>
                <a:pPr lvl="2"/>
                <a:endParaRPr lang="en-GB" sz="2000" dirty="0"/>
              </a:p>
              <a:p>
                <a:pPr lvl="2"/>
                <a:endParaRPr lang="en-GB" sz="2000" dirty="0" smtClean="0"/>
              </a:p>
              <a:p>
                <a:pPr lvl="2"/>
                <a:r>
                  <a:rPr lang="en-GB" sz="2000" dirty="0" smtClean="0"/>
                  <a:t>Need </a:t>
                </a:r>
                <a:r>
                  <a:rPr lang="en-GB" sz="2000" dirty="0"/>
                  <a:t>to allow that </a:t>
                </a:r>
                <a:r>
                  <a:rPr lang="en-GB" sz="2000" dirty="0" err="1"/>
                  <a:t>LoBs</a:t>
                </a:r>
                <a:r>
                  <a:rPr lang="en-GB" sz="2000" dirty="0"/>
                  <a:t> might have different mixing distributions.</a:t>
                </a:r>
              </a:p>
              <a:p>
                <a:pPr lvl="2"/>
                <a:endParaRPr lang="en-GB" sz="2000" dirty="0"/>
              </a:p>
              <a:p>
                <a:pPr lvl="2"/>
                <a:endParaRPr lang="en-GB" sz="2000" dirty="0" smtClean="0"/>
              </a:p>
              <a:p>
                <a:pPr lvl="2"/>
                <a:r>
                  <a:rPr lang="en-GB" sz="2000" dirty="0" smtClean="0"/>
                  <a:t>Solution </a:t>
                </a:r>
                <a:r>
                  <a:rPr lang="en-GB" sz="2000" dirty="0"/>
                  <a:t>is draw common uniforms and use these to invert the mixing distributions (</a:t>
                </a:r>
                <a14:m>
                  <m:oMath xmlns:m="http://schemas.openxmlformats.org/officeDocument/2006/math">
                    <m:r>
                      <a:rPr lang="en-US" sz="2000" i="1">
                        <a:latin typeface="Cambria Math"/>
                      </a:rPr>
                      <m:t>𝑔</m:t>
                    </m:r>
                    <m:r>
                      <a:rPr lang="en-US" sz="2000" i="1">
                        <a:latin typeface="Cambria Math"/>
                      </a:rPr>
                      <m:t>=</m:t>
                    </m:r>
                    <m:sSubSup>
                      <m:sSubSupPr>
                        <m:ctrlPr>
                          <a:rPr lang="en-US" sz="2000" i="1">
                            <a:latin typeface="Cambria Math"/>
                          </a:rPr>
                        </m:ctrlPr>
                      </m:sSubSupPr>
                      <m:e>
                        <m:r>
                          <a:rPr lang="en-US" sz="2000" i="1">
                            <a:latin typeface="Cambria Math"/>
                          </a:rPr>
                          <m:t>𝐹</m:t>
                        </m:r>
                      </m:e>
                      <m:sub>
                        <m:r>
                          <a:rPr lang="en-US" sz="2000" i="1">
                            <a:latin typeface="Cambria Math"/>
                          </a:rPr>
                          <m:t>𝐺</m:t>
                        </m:r>
                      </m:sub>
                      <m:sup>
                        <m:r>
                          <a:rPr lang="en-US" sz="2000" i="1">
                            <a:latin typeface="Cambria Math"/>
                          </a:rPr>
                          <m:t>−1</m:t>
                        </m:r>
                      </m:sup>
                    </m:sSubSup>
                    <m:d>
                      <m:dPr>
                        <m:ctrlPr>
                          <a:rPr lang="en-US" sz="2000" i="1">
                            <a:latin typeface="Cambria Math"/>
                          </a:rPr>
                        </m:ctrlPr>
                      </m:dPr>
                      <m:e>
                        <m:r>
                          <a:rPr lang="en-US" sz="2000" i="1">
                            <a:latin typeface="Cambria Math"/>
                          </a:rPr>
                          <m:t>𝑢</m:t>
                        </m:r>
                      </m:e>
                    </m:d>
                  </m:oMath>
                </a14:m>
                <a:r>
                  <a:rPr lang="en-GB" sz="2000" dirty="0"/>
                  <a:t>).</a:t>
                </a:r>
              </a:p>
              <a:p>
                <a:pPr lvl="2"/>
                <a:endParaRPr lang="en-GB" sz="2000" dirty="0"/>
              </a:p>
              <a:p>
                <a:pPr lvl="2"/>
                <a:endParaRPr lang="en-GB" sz="2000" dirty="0" smtClean="0"/>
              </a:p>
              <a:p>
                <a:pPr lvl="2"/>
                <a:r>
                  <a:rPr lang="en-GB" sz="2000" dirty="0" smtClean="0"/>
                  <a:t>Remaining </a:t>
                </a:r>
                <a:r>
                  <a:rPr lang="en-GB" sz="2000" dirty="0"/>
                  <a:t>problem is that this will tend to generate very high correlation.</a:t>
                </a:r>
              </a:p>
              <a:p>
                <a:pPr lvl="2"/>
                <a:endParaRPr lang="en-GB" sz="2000" dirty="0"/>
              </a:p>
              <a:p>
                <a:pPr lvl="2"/>
                <a:endParaRPr lang="en-GB" sz="2000" dirty="0" smtClean="0"/>
              </a:p>
              <a:p>
                <a:pPr lvl="2"/>
                <a:r>
                  <a:rPr lang="en-GB" sz="2000" dirty="0" smtClean="0"/>
                  <a:t>Usual </a:t>
                </a:r>
                <a:r>
                  <a:rPr lang="en-GB" sz="2000" dirty="0"/>
                  <a:t>solution is to assume that </a:t>
                </a:r>
                <a14:m>
                  <m:oMath xmlns:m="http://schemas.openxmlformats.org/officeDocument/2006/math">
                    <m:r>
                      <a:rPr lang="en-GB" sz="2000" i="1" dirty="0">
                        <a:latin typeface="Cambria Math"/>
                      </a:rPr>
                      <m:t>𝐺</m:t>
                    </m:r>
                  </m:oMath>
                </a14:m>
                <a:r>
                  <a:rPr lang="en-GB" sz="2000" dirty="0"/>
                  <a:t> is an independent product, </a:t>
                </a:r>
                <a:r>
                  <a:rPr lang="en-GB" sz="2000" dirty="0" err="1"/>
                  <a:t>ie</a:t>
                </a:r>
                <a:endParaRPr lang="en-GB" sz="2000" dirty="0"/>
              </a:p>
              <a:p>
                <a:pPr lvl="3"/>
                <a:endParaRPr lang="en-US" sz="2000" i="1" dirty="0" smtClean="0">
                  <a:latin typeface="Cambria Math"/>
                </a:endParaRPr>
              </a:p>
              <a:p>
                <a:pPr lvl="3"/>
                <a14:m>
                  <m:oMath xmlns:m="http://schemas.openxmlformats.org/officeDocument/2006/math">
                    <m:r>
                      <a:rPr lang="en-US" sz="2000" i="1">
                        <a:latin typeface="Cambria Math"/>
                      </a:rPr>
                      <m:t>𝐺</m:t>
                    </m:r>
                    <m:d>
                      <m:dPr>
                        <m:begChr m:val="["/>
                        <m:endChr m:val="]"/>
                        <m:ctrlPr>
                          <a:rPr lang="en-US" sz="2000" i="1">
                            <a:latin typeface="Cambria Math"/>
                          </a:rPr>
                        </m:ctrlPr>
                      </m:dPr>
                      <m:e>
                        <m:r>
                          <a:rPr lang="en-US" sz="2000" i="1">
                            <a:latin typeface="Cambria Math"/>
                          </a:rPr>
                          <m:t>𝑐</m:t>
                        </m:r>
                      </m:e>
                    </m:d>
                    <m:r>
                      <a:rPr lang="en-US" sz="2000" i="1">
                        <a:latin typeface="Cambria Math"/>
                      </a:rPr>
                      <m:t>=</m:t>
                    </m:r>
                    <m:sSub>
                      <m:sSubPr>
                        <m:ctrlPr>
                          <a:rPr lang="en-US" sz="2000" i="1">
                            <a:latin typeface="Cambria Math"/>
                          </a:rPr>
                        </m:ctrlPr>
                      </m:sSubPr>
                      <m:e>
                        <m:r>
                          <a:rPr lang="en-US" sz="2000" i="1">
                            <a:latin typeface="Cambria Math"/>
                          </a:rPr>
                          <m:t>𝐺</m:t>
                        </m:r>
                      </m:e>
                      <m:sub>
                        <m:r>
                          <a:rPr lang="en-US" sz="2000" i="1">
                            <a:latin typeface="Cambria Math"/>
                          </a:rPr>
                          <m:t>1</m:t>
                        </m:r>
                      </m:sub>
                    </m:sSub>
                    <m:d>
                      <m:dPr>
                        <m:begChr m:val="["/>
                        <m:endChr m:val="]"/>
                        <m:ctrlPr>
                          <a:rPr lang="en-US" sz="2000" i="1">
                            <a:latin typeface="Cambria Math"/>
                          </a:rPr>
                        </m:ctrlPr>
                      </m:dPr>
                      <m:e>
                        <m:sSub>
                          <m:sSubPr>
                            <m:ctrlPr>
                              <a:rPr lang="en-US" sz="2000" i="1">
                                <a:latin typeface="Cambria Math"/>
                              </a:rPr>
                            </m:ctrlPr>
                          </m:sSubPr>
                          <m:e>
                            <m:r>
                              <a:rPr lang="en-US" sz="2000" i="1">
                                <a:latin typeface="Cambria Math"/>
                              </a:rPr>
                              <m:t>𝑐</m:t>
                            </m:r>
                          </m:e>
                          <m:sub>
                            <m:r>
                              <a:rPr lang="en-US" sz="2000" i="1">
                                <a:latin typeface="Cambria Math"/>
                              </a:rPr>
                              <m:t>1</m:t>
                            </m:r>
                          </m:sub>
                        </m:sSub>
                      </m:e>
                    </m:d>
                    <m:sSub>
                      <m:sSubPr>
                        <m:ctrlPr>
                          <a:rPr lang="en-US" sz="2000" i="1">
                            <a:latin typeface="Cambria Math"/>
                          </a:rPr>
                        </m:ctrlPr>
                      </m:sSubPr>
                      <m:e>
                        <m:r>
                          <a:rPr lang="en-US" sz="2000" i="1">
                            <a:latin typeface="Cambria Math"/>
                          </a:rPr>
                          <m:t>𝐺</m:t>
                        </m:r>
                      </m:e>
                      <m:sub>
                        <m:r>
                          <a:rPr lang="en-US" sz="2000" i="1">
                            <a:latin typeface="Cambria Math"/>
                          </a:rPr>
                          <m:t>2</m:t>
                        </m:r>
                      </m:sub>
                    </m:sSub>
                    <m:d>
                      <m:dPr>
                        <m:begChr m:val="["/>
                        <m:endChr m:val="]"/>
                        <m:ctrlPr>
                          <a:rPr lang="en-US" sz="2000" i="1">
                            <a:latin typeface="Cambria Math"/>
                          </a:rPr>
                        </m:ctrlPr>
                      </m:dPr>
                      <m:e>
                        <m:sSub>
                          <m:sSubPr>
                            <m:ctrlPr>
                              <a:rPr lang="en-US" sz="2000" i="1">
                                <a:latin typeface="Cambria Math"/>
                              </a:rPr>
                            </m:ctrlPr>
                          </m:sSubPr>
                          <m:e>
                            <m:r>
                              <a:rPr lang="en-US" sz="2000" i="1">
                                <a:latin typeface="Cambria Math"/>
                              </a:rPr>
                              <m:t>𝑐</m:t>
                            </m:r>
                          </m:e>
                          <m:sub>
                            <m:r>
                              <a:rPr lang="en-US" sz="2000" i="1">
                                <a:latin typeface="Cambria Math"/>
                              </a:rPr>
                              <m:t>2</m:t>
                            </m:r>
                          </m:sub>
                        </m:sSub>
                      </m:e>
                    </m:d>
                  </m:oMath>
                </a14:m>
                <a:endParaRPr lang="en-GB" sz="2000" dirty="0"/>
              </a:p>
              <a:p>
                <a:pPr lvl="3"/>
                <a:endParaRPr lang="en-GB" sz="2000" dirty="0" smtClean="0"/>
              </a:p>
              <a:p>
                <a:pPr lvl="3"/>
                <a:r>
                  <a:rPr lang="en-GB" sz="2000" dirty="0" smtClean="0"/>
                  <a:t>Then </a:t>
                </a:r>
                <a:r>
                  <a:rPr lang="en-GB" sz="2000" dirty="0"/>
                  <a:t>apply common shock only to </a:t>
                </a:r>
                <a14:m>
                  <m:oMath xmlns:m="http://schemas.openxmlformats.org/officeDocument/2006/math">
                    <m:sSub>
                      <m:sSubPr>
                        <m:ctrlPr>
                          <a:rPr lang="en-US" sz="2000" i="1">
                            <a:latin typeface="Cambria Math"/>
                          </a:rPr>
                        </m:ctrlPr>
                      </m:sSubPr>
                      <m:e>
                        <m:r>
                          <a:rPr lang="en-US" sz="2000" i="1">
                            <a:latin typeface="Cambria Math"/>
                          </a:rPr>
                          <m:t>𝐺</m:t>
                        </m:r>
                      </m:e>
                      <m:sub>
                        <m:r>
                          <a:rPr lang="en-US" sz="2000" i="1">
                            <a:latin typeface="Cambria Math"/>
                          </a:rPr>
                          <m:t>1</m:t>
                        </m:r>
                      </m:sub>
                    </m:sSub>
                  </m:oMath>
                </a14:m>
                <a:r>
                  <a:rPr lang="en-GB" sz="2000" dirty="0"/>
                  <a:t>.</a:t>
                </a:r>
              </a:p>
              <a:p>
                <a:pPr lvl="3"/>
                <a:endParaRPr lang="en-GB" sz="2000" dirty="0" smtClean="0"/>
              </a:p>
              <a:p>
                <a:pPr lvl="3"/>
                <a:r>
                  <a:rPr lang="en-GB" sz="2000" dirty="0" smtClean="0"/>
                  <a:t>Note </a:t>
                </a:r>
                <a:r>
                  <a:rPr lang="en-GB" sz="2000" dirty="0"/>
                  <a:t>that </a:t>
                </a:r>
                <a14:m>
                  <m:oMath xmlns:m="http://schemas.openxmlformats.org/officeDocument/2006/math">
                    <m:r>
                      <a:rPr lang="en-US" sz="2000" i="1">
                        <a:latin typeface="Cambria Math"/>
                      </a:rPr>
                      <m:t>𝑐</m:t>
                    </m:r>
                    <m:r>
                      <a:rPr lang="en-US" sz="2000" i="1">
                        <a:latin typeface="Cambria Math"/>
                      </a:rPr>
                      <m:t>=</m:t>
                    </m:r>
                    <m:sSub>
                      <m:sSubPr>
                        <m:ctrlPr>
                          <a:rPr lang="en-US" sz="2000" i="1">
                            <a:latin typeface="Cambria Math"/>
                          </a:rPr>
                        </m:ctrlPr>
                      </m:sSubPr>
                      <m:e>
                        <m:r>
                          <a:rPr lang="en-US" sz="2000" i="1">
                            <a:latin typeface="Cambria Math"/>
                          </a:rPr>
                          <m:t>𝑐</m:t>
                        </m:r>
                      </m:e>
                      <m:sub>
                        <m:r>
                          <a:rPr lang="en-US" sz="2000" i="1">
                            <a:latin typeface="Cambria Math"/>
                          </a:rPr>
                          <m:t>1</m:t>
                        </m:r>
                      </m:sub>
                    </m:sSub>
                    <m:r>
                      <a:rPr lang="en-US" sz="2000" i="1">
                        <a:latin typeface="Cambria Math"/>
                      </a:rPr>
                      <m:t>+</m:t>
                    </m:r>
                    <m:sSub>
                      <m:sSubPr>
                        <m:ctrlPr>
                          <a:rPr lang="en-US" sz="2000" i="1">
                            <a:latin typeface="Cambria Math"/>
                          </a:rPr>
                        </m:ctrlPr>
                      </m:sSubPr>
                      <m:e>
                        <m:r>
                          <a:rPr lang="en-US" sz="2000" i="1">
                            <a:latin typeface="Cambria Math"/>
                          </a:rPr>
                          <m:t>𝑐</m:t>
                        </m:r>
                      </m:e>
                      <m:sub>
                        <m:r>
                          <a:rPr lang="en-US" sz="2000" i="1">
                            <a:latin typeface="Cambria Math"/>
                          </a:rPr>
                          <m:t>2</m:t>
                        </m:r>
                      </m:sub>
                    </m:sSub>
                    <m:r>
                      <a:rPr lang="en-US" sz="2000" i="1">
                        <a:latin typeface="Cambria Math"/>
                      </a:rPr>
                      <m:t>+</m:t>
                    </m:r>
                    <m:sSub>
                      <m:sSubPr>
                        <m:ctrlPr>
                          <a:rPr lang="en-US" sz="2000" i="1">
                            <a:latin typeface="Cambria Math"/>
                          </a:rPr>
                        </m:ctrlPr>
                      </m:sSubPr>
                      <m:e>
                        <m:r>
                          <a:rPr lang="en-US" sz="2000" i="1">
                            <a:latin typeface="Cambria Math"/>
                          </a:rPr>
                          <m:t>𝑐</m:t>
                        </m:r>
                      </m:e>
                      <m:sub>
                        <m:r>
                          <a:rPr lang="en-US" sz="2000" i="1">
                            <a:latin typeface="Cambria Math"/>
                          </a:rPr>
                          <m:t>1</m:t>
                        </m:r>
                      </m:sub>
                    </m:sSub>
                    <m:sSub>
                      <m:sSubPr>
                        <m:ctrlPr>
                          <a:rPr lang="en-US" sz="2000" i="1">
                            <a:latin typeface="Cambria Math"/>
                          </a:rPr>
                        </m:ctrlPr>
                      </m:sSubPr>
                      <m:e>
                        <m:r>
                          <a:rPr lang="en-US" sz="2000" i="1">
                            <a:latin typeface="Cambria Math"/>
                          </a:rPr>
                          <m:t>𝑐</m:t>
                        </m:r>
                      </m:e>
                      <m:sub>
                        <m:r>
                          <a:rPr lang="en-US" sz="2000" i="1">
                            <a:latin typeface="Cambria Math"/>
                          </a:rPr>
                          <m:t>2</m:t>
                        </m:r>
                      </m:sub>
                    </m:sSub>
                  </m:oMath>
                </a14:m>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rPr>
              <a:t>   </a:t>
            </a:r>
            <a:r>
              <a:rPr lang="en-GB" sz="2200" b="1" cap="none" dirty="0">
                <a:solidFill>
                  <a:schemeClr val="accent2"/>
                </a:solidFill>
              </a:rPr>
              <a:t>Frequency Common Shock</a:t>
            </a:r>
            <a:endParaRPr lang="en-GB" sz="2200" b="1"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17</a:t>
            </a:fld>
            <a:endParaRPr lang="en-GB"/>
          </a:p>
        </p:txBody>
      </p:sp>
    </p:spTree>
    <p:extLst>
      <p:ext uri="{BB962C8B-B14F-4D97-AF65-F5344CB8AC3E}">
        <p14:creationId xmlns:p14="http://schemas.microsoft.com/office/powerpoint/2010/main" val="39445209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2000" dirty="0"/>
                  <a:t>Variant is the “twisted product” </a:t>
                </a:r>
                <a14:m>
                  <m:oMath xmlns:m="http://schemas.openxmlformats.org/officeDocument/2006/math">
                    <m:r>
                      <a:rPr lang="en-US" sz="2000" i="1" dirty="0">
                        <a:latin typeface="Cambria Math"/>
                      </a:rPr>
                      <m:t>𝐺</m:t>
                    </m:r>
                    <m:d>
                      <m:dPr>
                        <m:begChr m:val="["/>
                        <m:endChr m:val="]"/>
                        <m:ctrlPr>
                          <a:rPr lang="en-US" sz="2000" i="1" dirty="0">
                            <a:latin typeface="Cambria Math"/>
                          </a:rPr>
                        </m:ctrlPr>
                      </m:dPr>
                      <m:e>
                        <m:r>
                          <a:rPr lang="en-US" sz="2000" i="1" dirty="0">
                            <a:latin typeface="Cambria Math"/>
                          </a:rPr>
                          <m:t>𝑐</m:t>
                        </m:r>
                      </m:e>
                    </m:d>
                    <m:r>
                      <a:rPr lang="en-US" sz="2000" i="1" dirty="0">
                        <a:latin typeface="Cambria Math"/>
                      </a:rPr>
                      <m:t>=</m:t>
                    </m:r>
                    <m:sSubSup>
                      <m:sSubSupPr>
                        <m:ctrlPr>
                          <a:rPr lang="en-US" sz="2000" i="1" dirty="0">
                            <a:latin typeface="Cambria Math"/>
                          </a:rPr>
                        </m:ctrlPr>
                      </m:sSubSupPr>
                      <m:e>
                        <m:r>
                          <a:rPr lang="en-US" sz="2000" i="1" dirty="0">
                            <a:latin typeface="Cambria Math"/>
                          </a:rPr>
                          <m:t>𝐺</m:t>
                        </m:r>
                      </m:e>
                      <m:sub>
                        <m:r>
                          <a:rPr lang="en-US" sz="2000" i="1" dirty="0">
                            <a:latin typeface="Cambria Math"/>
                          </a:rPr>
                          <m:t>1</m:t>
                        </m:r>
                      </m:sub>
                      <m:sup/>
                    </m:sSubSup>
                    <m:d>
                      <m:dPr>
                        <m:begChr m:val="["/>
                        <m:endChr m:val="]"/>
                        <m:ctrlPr>
                          <a:rPr lang="en-US" sz="2000" i="1" dirty="0">
                            <a:latin typeface="Cambria Math"/>
                          </a:rPr>
                        </m:ctrlPr>
                      </m:dPr>
                      <m:e>
                        <m:sSubSup>
                          <m:sSubSupPr>
                            <m:ctrlPr>
                              <a:rPr lang="en-US" sz="2000" i="1" dirty="0">
                                <a:latin typeface="Cambria Math"/>
                              </a:rPr>
                            </m:ctrlPr>
                          </m:sSubSupPr>
                          <m:e>
                            <m:r>
                              <a:rPr lang="en-US" sz="2000" i="1" dirty="0">
                                <a:latin typeface="Cambria Math"/>
                              </a:rPr>
                              <m:t>𝑐</m:t>
                            </m:r>
                          </m:e>
                          <m:sub>
                            <m:r>
                              <a:rPr lang="en-US" sz="2000" i="1" dirty="0">
                                <a:latin typeface="Cambria Math"/>
                              </a:rPr>
                              <m:t>1</m:t>
                            </m:r>
                          </m:sub>
                          <m:sup/>
                        </m:sSubSup>
                      </m:e>
                    </m:d>
                    <m:sSubSup>
                      <m:sSubSupPr>
                        <m:ctrlPr>
                          <a:rPr lang="en-US" sz="2000" i="1" dirty="0">
                            <a:latin typeface="Cambria Math"/>
                          </a:rPr>
                        </m:ctrlPr>
                      </m:sSubSupPr>
                      <m:e>
                        <m:r>
                          <a:rPr lang="en-US" sz="2000" i="1" dirty="0">
                            <a:latin typeface="Cambria Math"/>
                            <a:ea typeface="Cambria Math"/>
                          </a:rPr>
                          <m:t>⋉</m:t>
                        </m:r>
                        <m:r>
                          <a:rPr lang="en-US" sz="2000" i="1" dirty="0">
                            <a:latin typeface="Cambria Math"/>
                          </a:rPr>
                          <m:t>𝐺</m:t>
                        </m:r>
                      </m:e>
                      <m:sub>
                        <m:r>
                          <a:rPr lang="en-US" sz="2000" i="1" dirty="0">
                            <a:latin typeface="Cambria Math"/>
                          </a:rPr>
                          <m:t>2</m:t>
                        </m:r>
                      </m:sub>
                      <m:sup/>
                    </m:sSubSup>
                    <m:d>
                      <m:dPr>
                        <m:begChr m:val="["/>
                        <m:endChr m:val="]"/>
                        <m:ctrlPr>
                          <a:rPr lang="en-US" sz="2000" i="1" dirty="0">
                            <a:latin typeface="Cambria Math"/>
                          </a:rPr>
                        </m:ctrlPr>
                      </m:dPr>
                      <m:e>
                        <m:sSubSup>
                          <m:sSubSupPr>
                            <m:ctrlPr>
                              <a:rPr lang="en-US" sz="2000" i="1" dirty="0">
                                <a:latin typeface="Cambria Math"/>
                              </a:rPr>
                            </m:ctrlPr>
                          </m:sSubSupPr>
                          <m:e>
                            <m:r>
                              <a:rPr lang="en-US" sz="2000" i="1" dirty="0">
                                <a:latin typeface="Cambria Math"/>
                              </a:rPr>
                              <m:t>𝑐</m:t>
                            </m:r>
                          </m:e>
                          <m:sub>
                            <m:r>
                              <a:rPr lang="en-US" sz="2000" i="1" dirty="0">
                                <a:latin typeface="Cambria Math"/>
                              </a:rPr>
                              <m:t>2</m:t>
                            </m:r>
                          </m:sub>
                          <m:sup/>
                        </m:sSubSup>
                      </m:e>
                    </m:d>
                    <m:r>
                      <a:rPr lang="en-US" sz="2000" i="1" dirty="0">
                        <a:latin typeface="Cambria Math"/>
                      </a:rPr>
                      <m:t> </m:t>
                    </m:r>
                  </m:oMath>
                </a14:m>
                <a:r>
                  <a:rPr lang="en-GB" sz="2000" dirty="0"/>
                  <a:t>defined by </a:t>
                </a:r>
                <a14:m>
                  <m:oMath xmlns:m="http://schemas.openxmlformats.org/officeDocument/2006/math">
                    <m:r>
                      <a:rPr lang="en-US" sz="2000" i="1" dirty="0">
                        <a:latin typeface="Cambria Math"/>
                      </a:rPr>
                      <m:t>𝐺</m:t>
                    </m:r>
                    <m:r>
                      <a:rPr lang="en-US" sz="2000" i="1" dirty="0">
                        <a:latin typeface="Cambria Math"/>
                      </a:rPr>
                      <m:t>=</m:t>
                    </m:r>
                    <m:sSubSup>
                      <m:sSubSupPr>
                        <m:ctrlPr>
                          <a:rPr lang="en-US" sz="2000" i="1" dirty="0">
                            <a:latin typeface="Cambria Math"/>
                          </a:rPr>
                        </m:ctrlPr>
                      </m:sSubSupPr>
                      <m:e>
                        <m:r>
                          <a:rPr lang="en-US" sz="2000" i="1" dirty="0">
                            <a:latin typeface="Cambria Math"/>
                          </a:rPr>
                          <m:t>𝐺</m:t>
                        </m:r>
                      </m:e>
                      <m:sub>
                        <m:r>
                          <a:rPr lang="en-US" sz="2000" i="1" dirty="0">
                            <a:latin typeface="Cambria Math"/>
                          </a:rPr>
                          <m:t>1</m:t>
                        </m:r>
                      </m:sub>
                      <m:sup/>
                    </m:sSubSup>
                    <m:sSubSup>
                      <m:sSubSupPr>
                        <m:ctrlPr>
                          <a:rPr lang="en-US" sz="2000" i="1" dirty="0">
                            <a:latin typeface="Cambria Math"/>
                          </a:rPr>
                        </m:ctrlPr>
                      </m:sSubSupPr>
                      <m:e>
                        <m:r>
                          <a:rPr lang="en-US" sz="2000" i="1" dirty="0">
                            <a:latin typeface="Cambria Math"/>
                          </a:rPr>
                          <m:t>𝐺</m:t>
                        </m:r>
                      </m:e>
                      <m:sub>
                        <m:r>
                          <a:rPr lang="en-US" sz="2000" i="1" dirty="0">
                            <a:latin typeface="Cambria Math"/>
                          </a:rPr>
                          <m:t>2</m:t>
                        </m:r>
                      </m:sub>
                      <m:sup/>
                    </m:sSubSup>
                    <m:d>
                      <m:dPr>
                        <m:begChr m:val="["/>
                        <m:endChr m:val="]"/>
                        <m:ctrlPr>
                          <a:rPr lang="en-US" sz="2000" i="1" dirty="0">
                            <a:latin typeface="Cambria Math"/>
                          </a:rPr>
                        </m:ctrlPr>
                      </m:dPr>
                      <m:e>
                        <m:sSubSup>
                          <m:sSubSupPr>
                            <m:ctrlPr>
                              <a:rPr lang="en-US" sz="2000" i="1" dirty="0">
                                <a:latin typeface="Cambria Math"/>
                              </a:rPr>
                            </m:ctrlPr>
                          </m:sSubSupPr>
                          <m:e>
                            <m:r>
                              <a:rPr lang="en-US" sz="2000" i="1" dirty="0">
                                <a:latin typeface="Cambria Math"/>
                              </a:rPr>
                              <m:t>𝑐</m:t>
                            </m:r>
                          </m:e>
                          <m:sub>
                            <m:r>
                              <a:rPr lang="en-US" sz="2000" i="1" dirty="0">
                                <a:latin typeface="Cambria Math"/>
                              </a:rPr>
                              <m:t>2</m:t>
                            </m:r>
                          </m:sub>
                          <m:sup/>
                        </m:sSubSup>
                        <m:r>
                          <a:rPr lang="en-US" sz="2000" i="1" dirty="0">
                            <a:latin typeface="Cambria Math"/>
                          </a:rPr>
                          <m:t>/</m:t>
                        </m:r>
                        <m:sSubSup>
                          <m:sSubSupPr>
                            <m:ctrlPr>
                              <a:rPr lang="en-US" sz="2000" i="1" dirty="0">
                                <a:latin typeface="Cambria Math"/>
                              </a:rPr>
                            </m:ctrlPr>
                          </m:sSubSupPr>
                          <m:e>
                            <m:r>
                              <a:rPr lang="en-US" sz="2000" i="1" dirty="0">
                                <a:latin typeface="Cambria Math"/>
                              </a:rPr>
                              <m:t>𝐺</m:t>
                            </m:r>
                          </m:e>
                          <m:sub>
                            <m:r>
                              <a:rPr lang="en-US" sz="2000" i="1" dirty="0">
                                <a:latin typeface="Cambria Math"/>
                              </a:rPr>
                              <m:t>1</m:t>
                            </m:r>
                          </m:sub>
                          <m:sup/>
                        </m:sSubSup>
                      </m:e>
                    </m:d>
                  </m:oMath>
                </a14:m>
                <a:r>
                  <a:rPr lang="en-GB" sz="2000" dirty="0"/>
                  <a:t>.</a:t>
                </a:r>
              </a:p>
              <a:p>
                <a:pPr lvl="2"/>
                <a:endParaRPr lang="en-GB" sz="2000" dirty="0"/>
              </a:p>
              <a:p>
                <a:pPr lvl="2"/>
                <a:endParaRPr lang="en-GB" sz="2000" dirty="0" smtClean="0"/>
              </a:p>
              <a:p>
                <a:pPr lvl="2"/>
                <a:r>
                  <a:rPr lang="en-GB" sz="2000" dirty="0" smtClean="0"/>
                  <a:t>That </a:t>
                </a:r>
                <a:r>
                  <a:rPr lang="en-GB" sz="2000" dirty="0"/>
                  <a:t>is, to draw from </a:t>
                </a:r>
                <a14:m>
                  <m:oMath xmlns:m="http://schemas.openxmlformats.org/officeDocument/2006/math">
                    <m:r>
                      <a:rPr lang="en-US" sz="2000" i="1" dirty="0">
                        <a:latin typeface="Cambria Math"/>
                      </a:rPr>
                      <m:t>𝐺</m:t>
                    </m:r>
                  </m:oMath>
                </a14:m>
                <a:r>
                  <a:rPr lang="en-GB" sz="2000" dirty="0"/>
                  <a:t>:</a:t>
                </a:r>
              </a:p>
              <a:p>
                <a:pPr lvl="3"/>
                <a:endParaRPr lang="en-GB" sz="2000" dirty="0" smtClean="0"/>
              </a:p>
              <a:p>
                <a:pPr lvl="3"/>
                <a:r>
                  <a:rPr lang="en-GB" sz="2000" dirty="0" smtClean="0"/>
                  <a:t>Draw </a:t>
                </a:r>
                <a14:m>
                  <m:oMath xmlns:m="http://schemas.openxmlformats.org/officeDocument/2006/math">
                    <m:sSubSup>
                      <m:sSubSupPr>
                        <m:ctrlPr>
                          <a:rPr lang="en-US" sz="2000" i="1" dirty="0">
                            <a:latin typeface="Cambria Math"/>
                          </a:rPr>
                        </m:ctrlPr>
                      </m:sSubSupPr>
                      <m:e>
                        <m:r>
                          <a:rPr lang="en-US" sz="2000" i="1" dirty="0">
                            <a:latin typeface="Cambria Math"/>
                          </a:rPr>
                          <m:t>𝑔</m:t>
                        </m:r>
                      </m:e>
                      <m:sub>
                        <m:r>
                          <a:rPr lang="en-US" sz="2000" i="1" dirty="0">
                            <a:latin typeface="Cambria Math"/>
                          </a:rPr>
                          <m:t>1</m:t>
                        </m:r>
                      </m:sub>
                      <m:sup/>
                    </m:sSubSup>
                  </m:oMath>
                </a14:m>
                <a:r>
                  <a:rPr lang="en-GB" sz="2000" dirty="0"/>
                  <a:t> from </a:t>
                </a:r>
                <a14:m>
                  <m:oMath xmlns:m="http://schemas.openxmlformats.org/officeDocument/2006/math">
                    <m:sSubSup>
                      <m:sSubSupPr>
                        <m:ctrlPr>
                          <a:rPr lang="en-US" sz="2000" i="1" dirty="0">
                            <a:latin typeface="Cambria Math"/>
                          </a:rPr>
                        </m:ctrlPr>
                      </m:sSubSupPr>
                      <m:e>
                        <m:r>
                          <a:rPr lang="en-US" sz="2000" i="1" dirty="0">
                            <a:latin typeface="Cambria Math"/>
                          </a:rPr>
                          <m:t>𝐺</m:t>
                        </m:r>
                      </m:e>
                      <m:sub>
                        <m:r>
                          <a:rPr lang="en-US" sz="2000" i="1" dirty="0">
                            <a:latin typeface="Cambria Math"/>
                          </a:rPr>
                          <m:t>1</m:t>
                        </m:r>
                      </m:sub>
                      <m:sup/>
                    </m:sSubSup>
                  </m:oMath>
                </a14:m>
                <a:r>
                  <a:rPr lang="en-GB" sz="2000" dirty="0"/>
                  <a:t>.</a:t>
                </a:r>
              </a:p>
              <a:p>
                <a:pPr lvl="3"/>
                <a:endParaRPr lang="en-GB" sz="2000" dirty="0" smtClean="0"/>
              </a:p>
              <a:p>
                <a:pPr lvl="3"/>
                <a:r>
                  <a:rPr lang="en-GB" sz="2000" dirty="0" smtClean="0"/>
                  <a:t>Draw </a:t>
                </a:r>
                <a14:m>
                  <m:oMath xmlns:m="http://schemas.openxmlformats.org/officeDocument/2006/math">
                    <m:sSubSup>
                      <m:sSubSupPr>
                        <m:ctrlPr>
                          <a:rPr lang="en-US" sz="2000" i="1" dirty="0">
                            <a:latin typeface="Cambria Math"/>
                          </a:rPr>
                        </m:ctrlPr>
                      </m:sSubSupPr>
                      <m:e>
                        <m:r>
                          <a:rPr lang="en-US" sz="2000" i="1" dirty="0">
                            <a:latin typeface="Cambria Math"/>
                          </a:rPr>
                          <m:t>𝑔</m:t>
                        </m:r>
                      </m:e>
                      <m:sub>
                        <m:r>
                          <a:rPr lang="en-US" sz="2000" i="1" dirty="0">
                            <a:latin typeface="Cambria Math"/>
                          </a:rPr>
                          <m:t>2</m:t>
                        </m:r>
                      </m:sub>
                      <m:sup/>
                    </m:sSubSup>
                  </m:oMath>
                </a14:m>
                <a:r>
                  <a:rPr lang="en-GB" sz="2000" dirty="0"/>
                  <a:t> from</a:t>
                </a:r>
                <a:r>
                  <a:rPr lang="en-GB" sz="2000" dirty="0"/>
                  <a:t> </a:t>
                </a:r>
                <a14:m>
                  <m:oMath xmlns:m="http://schemas.openxmlformats.org/officeDocument/2006/math">
                    <m:sSubSup>
                      <m:sSubSupPr>
                        <m:ctrlPr>
                          <a:rPr lang="en-US" sz="2000" i="1" dirty="0">
                            <a:latin typeface="Cambria Math"/>
                          </a:rPr>
                        </m:ctrlPr>
                      </m:sSubSupPr>
                      <m:e>
                        <m:r>
                          <a:rPr lang="en-US" sz="2000" i="1" dirty="0">
                            <a:latin typeface="Cambria Math"/>
                          </a:rPr>
                          <m:t>𝐺</m:t>
                        </m:r>
                      </m:e>
                      <m:sub>
                        <m:r>
                          <a:rPr lang="en-US" sz="2000" i="1" dirty="0">
                            <a:latin typeface="Cambria Math"/>
                          </a:rPr>
                          <m:t>2</m:t>
                        </m:r>
                      </m:sub>
                      <m:sup/>
                    </m:sSubSup>
                    <m:d>
                      <m:dPr>
                        <m:begChr m:val="["/>
                        <m:endChr m:val="]"/>
                        <m:ctrlPr>
                          <a:rPr lang="en-US" sz="2000" i="1" dirty="0">
                            <a:latin typeface="Cambria Math"/>
                          </a:rPr>
                        </m:ctrlPr>
                      </m:dPr>
                      <m:e>
                        <m:sSubSup>
                          <m:sSubSupPr>
                            <m:ctrlPr>
                              <a:rPr lang="en-US" sz="2000" i="1" dirty="0">
                                <a:latin typeface="Cambria Math"/>
                              </a:rPr>
                            </m:ctrlPr>
                          </m:sSubSupPr>
                          <m:e>
                            <m:r>
                              <a:rPr lang="en-US" sz="2000" i="1" dirty="0">
                                <a:latin typeface="Cambria Math"/>
                              </a:rPr>
                              <m:t>𝑐</m:t>
                            </m:r>
                          </m:e>
                          <m:sub>
                            <m:r>
                              <a:rPr lang="en-US" sz="2000" i="1" dirty="0">
                                <a:latin typeface="Cambria Math"/>
                              </a:rPr>
                              <m:t>2</m:t>
                            </m:r>
                          </m:sub>
                          <m:sup/>
                        </m:sSubSup>
                        <m:r>
                          <a:rPr lang="en-US" sz="2000" i="1" dirty="0">
                            <a:latin typeface="Cambria Math"/>
                          </a:rPr>
                          <m:t>/</m:t>
                        </m:r>
                        <m:sSubSup>
                          <m:sSubSupPr>
                            <m:ctrlPr>
                              <a:rPr lang="en-US" sz="2000" i="1" dirty="0">
                                <a:latin typeface="Cambria Math"/>
                              </a:rPr>
                            </m:ctrlPr>
                          </m:sSubSupPr>
                          <m:e>
                            <m:r>
                              <a:rPr lang="en-US" sz="2000" i="1" dirty="0">
                                <a:latin typeface="Cambria Math"/>
                              </a:rPr>
                              <m:t>𝑔</m:t>
                            </m:r>
                          </m:e>
                          <m:sub>
                            <m:r>
                              <a:rPr lang="en-US" sz="2000" i="1" dirty="0">
                                <a:latin typeface="Cambria Math"/>
                              </a:rPr>
                              <m:t>1</m:t>
                            </m:r>
                          </m:sub>
                          <m:sup/>
                        </m:sSubSup>
                      </m:e>
                    </m:d>
                  </m:oMath>
                </a14:m>
                <a:r>
                  <a:rPr lang="en-GB" sz="2000" dirty="0"/>
                  <a:t>.</a:t>
                </a:r>
              </a:p>
              <a:p>
                <a:pPr lvl="3"/>
                <a:endParaRPr lang="en-US" sz="2000" i="1" dirty="0" smtClean="0">
                  <a:latin typeface="Cambria Math"/>
                </a:endParaRPr>
              </a:p>
              <a:p>
                <a:pPr lvl="3"/>
                <a14:m>
                  <m:oMath xmlns:m="http://schemas.openxmlformats.org/officeDocument/2006/math">
                    <m:r>
                      <a:rPr lang="en-US" sz="2000" i="1">
                        <a:latin typeface="Cambria Math"/>
                      </a:rPr>
                      <m:t>𝑔</m:t>
                    </m:r>
                    <m:r>
                      <a:rPr lang="en-US" sz="2000" i="1">
                        <a:latin typeface="Cambria Math"/>
                      </a:rPr>
                      <m:t>=</m:t>
                    </m:r>
                    <m:sSubSup>
                      <m:sSubSupPr>
                        <m:ctrlPr>
                          <a:rPr lang="en-US" sz="2000" i="1" dirty="0">
                            <a:latin typeface="Cambria Math"/>
                          </a:rPr>
                        </m:ctrlPr>
                      </m:sSubSupPr>
                      <m:e>
                        <m:r>
                          <a:rPr lang="en-US" sz="2000" i="1" dirty="0">
                            <a:latin typeface="Cambria Math"/>
                          </a:rPr>
                          <m:t>𝑔</m:t>
                        </m:r>
                      </m:e>
                      <m:sub>
                        <m:r>
                          <a:rPr lang="en-US" sz="2000" i="1" dirty="0">
                            <a:latin typeface="Cambria Math"/>
                          </a:rPr>
                          <m:t>1</m:t>
                        </m:r>
                      </m:sub>
                      <m:sup/>
                    </m:sSubSup>
                    <m:sSubSup>
                      <m:sSubSupPr>
                        <m:ctrlPr>
                          <a:rPr lang="en-US" sz="2000" i="1" dirty="0">
                            <a:latin typeface="Cambria Math"/>
                          </a:rPr>
                        </m:ctrlPr>
                      </m:sSubSupPr>
                      <m:e>
                        <m:r>
                          <a:rPr lang="en-US" sz="2000" i="1" dirty="0">
                            <a:latin typeface="Cambria Math"/>
                          </a:rPr>
                          <m:t>𝑔</m:t>
                        </m:r>
                      </m:e>
                      <m:sub>
                        <m:r>
                          <a:rPr lang="en-US" sz="2000" i="1" dirty="0">
                            <a:latin typeface="Cambria Math"/>
                          </a:rPr>
                          <m:t>2</m:t>
                        </m:r>
                      </m:sub>
                      <m:sup/>
                    </m:sSubSup>
                  </m:oMath>
                </a14:m>
                <a:r>
                  <a:rPr lang="en-GB" sz="2000" dirty="0"/>
                  <a:t>.</a:t>
                </a:r>
              </a:p>
              <a:p>
                <a:pPr lvl="2"/>
                <a:endParaRPr lang="en-GB" sz="2000" dirty="0"/>
              </a:p>
              <a:p>
                <a:pPr lvl="2"/>
                <a:endParaRPr lang="en-GB" sz="2000" dirty="0" smtClean="0"/>
              </a:p>
              <a:p>
                <a:pPr lvl="2"/>
                <a:r>
                  <a:rPr lang="en-GB" sz="2000" dirty="0" smtClean="0"/>
                  <a:t>Nice </a:t>
                </a:r>
                <a:r>
                  <a:rPr lang="en-GB" sz="2000" dirty="0"/>
                  <a:t>thing about twisted product is </a:t>
                </a:r>
                <a14:m>
                  <m:oMath xmlns:m="http://schemas.openxmlformats.org/officeDocument/2006/math">
                    <m:r>
                      <a:rPr lang="en-US" sz="2000" i="1" dirty="0">
                        <a:latin typeface="Cambria Math"/>
                      </a:rPr>
                      <m:t>𝑐</m:t>
                    </m:r>
                    <m:r>
                      <a:rPr lang="en-US" sz="2000" i="1" dirty="0">
                        <a:latin typeface="Cambria Math"/>
                      </a:rPr>
                      <m:t>=</m:t>
                    </m:r>
                    <m:sSub>
                      <m:sSubPr>
                        <m:ctrlPr>
                          <a:rPr lang="en-US" sz="2000" i="1" dirty="0">
                            <a:latin typeface="Cambria Math"/>
                          </a:rPr>
                        </m:ctrlPr>
                      </m:sSubPr>
                      <m:e>
                        <m:r>
                          <a:rPr lang="en-US" sz="2000" i="1" dirty="0">
                            <a:latin typeface="Cambria Math"/>
                          </a:rPr>
                          <m:t>𝑐</m:t>
                        </m:r>
                      </m:e>
                      <m:sub>
                        <m:r>
                          <a:rPr lang="en-US" sz="2000" i="1" dirty="0">
                            <a:latin typeface="Cambria Math"/>
                          </a:rPr>
                          <m:t>1</m:t>
                        </m:r>
                      </m:sub>
                    </m:sSub>
                    <m:r>
                      <a:rPr lang="en-US" sz="2000" i="1" dirty="0">
                        <a:latin typeface="Cambria Math"/>
                      </a:rPr>
                      <m:t>+</m:t>
                    </m:r>
                    <m:sSub>
                      <m:sSubPr>
                        <m:ctrlPr>
                          <a:rPr lang="en-US" sz="2000" i="1" dirty="0">
                            <a:latin typeface="Cambria Math"/>
                          </a:rPr>
                        </m:ctrlPr>
                      </m:sSubPr>
                      <m:e>
                        <m:r>
                          <a:rPr lang="en-US" sz="2000" i="1" dirty="0">
                            <a:latin typeface="Cambria Math"/>
                          </a:rPr>
                          <m:t>𝑐</m:t>
                        </m:r>
                      </m:e>
                      <m:sub>
                        <m:r>
                          <a:rPr lang="en-US" sz="2000" i="1" dirty="0">
                            <a:latin typeface="Cambria Math"/>
                          </a:rPr>
                          <m:t>2</m:t>
                        </m:r>
                      </m:sub>
                    </m:sSub>
                  </m:oMath>
                </a14:m>
                <a:r>
                  <a:rPr lang="en-GB" sz="2000" dirty="0"/>
                  <a:t>.</a:t>
                </a:r>
              </a:p>
              <a:p>
                <a:pPr lvl="2"/>
                <a:endParaRPr lang="en-US" sz="2000" b="1" dirty="0"/>
              </a:p>
              <a:p>
                <a:pPr lvl="2"/>
                <a:endParaRPr lang="en-US" sz="2000" b="1" dirty="0" smtClean="0"/>
              </a:p>
              <a:p>
                <a:pPr lvl="2"/>
                <a:r>
                  <a:rPr lang="en-US" sz="2000" b="1" dirty="0" smtClean="0"/>
                  <a:t>Parameter</a:t>
                </a:r>
                <a:r>
                  <a:rPr lang="en-US" sz="2000" dirty="0"/>
                  <a:t>: </a:t>
                </a:r>
                <a:r>
                  <a:rPr lang="en-US" sz="2000" dirty="0" err="1"/>
                  <a:t>FrCoVarWt</a:t>
                </a:r>
                <a:r>
                  <a:rPr lang="en-US" sz="2000" dirty="0"/>
                  <a:t> </a:t>
                </a:r>
                <a14:m>
                  <m:oMath xmlns:m="http://schemas.openxmlformats.org/officeDocument/2006/math">
                    <m:r>
                      <a:rPr lang="en-US" sz="2000" i="1" dirty="0">
                        <a:latin typeface="Cambria Math"/>
                      </a:rPr>
                      <m:t>=</m:t>
                    </m:r>
                    <m:r>
                      <a:rPr lang="en-US" sz="2000" i="1" dirty="0" err="1">
                        <a:latin typeface="Cambria Math"/>
                      </a:rPr>
                      <m:t>𝑤</m:t>
                    </m:r>
                    <m:r>
                      <a:rPr lang="en-US" sz="2000" i="1" dirty="0">
                        <a:latin typeface="Cambria Math"/>
                      </a:rPr>
                      <m:t>, 0</m:t>
                    </m:r>
                    <m:r>
                      <a:rPr lang="en-US" sz="2000" i="1" dirty="0">
                        <a:latin typeface="Cambria Math"/>
                        <a:ea typeface="Cambria Math"/>
                      </a:rPr>
                      <m:t>≤</m:t>
                    </m:r>
                    <m:r>
                      <a:rPr lang="en-US" sz="2000" i="1" dirty="0">
                        <a:latin typeface="Cambria Math"/>
                        <a:ea typeface="Cambria Math"/>
                      </a:rPr>
                      <m:t>𝑤</m:t>
                    </m:r>
                    <m:r>
                      <a:rPr lang="en-US" sz="2000" i="1" dirty="0">
                        <a:latin typeface="Cambria Math"/>
                        <a:ea typeface="Cambria Math"/>
                      </a:rPr>
                      <m:t>≤1</m:t>
                    </m:r>
                  </m:oMath>
                </a14:m>
                <a:r>
                  <a:rPr lang="en-US" sz="2000" dirty="0"/>
                  <a:t>.  Varies by </a:t>
                </a:r>
                <a:r>
                  <a:rPr lang="en-US" sz="2000" dirty="0" err="1"/>
                  <a:t>LoB</a:t>
                </a:r>
                <a:r>
                  <a:rPr lang="en-US" sz="2000" dirty="0"/>
                  <a:t>.</a:t>
                </a:r>
              </a:p>
              <a:p>
                <a:pPr lvl="2"/>
                <a:endParaRPr lang="en-US" sz="2000" dirty="0"/>
              </a:p>
              <a:p>
                <a:pPr lvl="2"/>
                <a:endParaRPr lang="en-US" sz="2000" dirty="0" smtClean="0"/>
              </a:p>
              <a:p>
                <a:pPr lvl="2"/>
                <a:r>
                  <a:rPr lang="en-US" sz="2000" dirty="0" smtClean="0"/>
                  <a:t>In </a:t>
                </a:r>
                <a:r>
                  <a:rPr lang="en-US" sz="2000" dirty="0"/>
                  <a:t>twisted product set </a:t>
                </a:r>
                <a14:m>
                  <m:oMath xmlns:m="http://schemas.openxmlformats.org/officeDocument/2006/math">
                    <m:sSubSup>
                      <m:sSubSupPr>
                        <m:ctrlPr>
                          <a:rPr lang="en-US" sz="2000" i="1" dirty="0">
                            <a:latin typeface="Cambria Math"/>
                          </a:rPr>
                        </m:ctrlPr>
                      </m:sSubSupPr>
                      <m:e>
                        <m:r>
                          <a:rPr lang="en-US" sz="2000" i="1" dirty="0">
                            <a:latin typeface="Cambria Math"/>
                          </a:rPr>
                          <m:t>𝑐</m:t>
                        </m:r>
                      </m:e>
                      <m:sub>
                        <m:r>
                          <a:rPr lang="en-US" sz="2000" i="1" dirty="0">
                            <a:latin typeface="Cambria Math"/>
                          </a:rPr>
                          <m:t>1</m:t>
                        </m:r>
                      </m:sub>
                      <m:sup/>
                    </m:sSubSup>
                    <m:r>
                      <a:rPr lang="en-US" sz="2000" i="1" dirty="0">
                        <a:latin typeface="Cambria Math"/>
                      </a:rPr>
                      <m:t>=</m:t>
                    </m:r>
                    <m:r>
                      <a:rPr lang="en-US" sz="2000" i="1" dirty="0">
                        <a:latin typeface="Cambria Math"/>
                      </a:rPr>
                      <m:t>𝑤𝑐</m:t>
                    </m:r>
                    <m:r>
                      <a:rPr lang="en-US" sz="2000" i="1" dirty="0">
                        <a:latin typeface="Cambria Math"/>
                      </a:rPr>
                      <m:t>,</m:t>
                    </m:r>
                    <m:sSubSup>
                      <m:sSubSupPr>
                        <m:ctrlPr>
                          <a:rPr lang="en-US" sz="2000" i="1" dirty="0">
                            <a:latin typeface="Cambria Math"/>
                          </a:rPr>
                        </m:ctrlPr>
                      </m:sSubSupPr>
                      <m:e>
                        <m:r>
                          <a:rPr lang="en-US" sz="2000" i="1" dirty="0">
                            <a:latin typeface="Cambria Math"/>
                          </a:rPr>
                          <m:t>𝑐</m:t>
                        </m:r>
                      </m:e>
                      <m:sub>
                        <m:r>
                          <a:rPr lang="en-US" sz="2000" i="1" dirty="0">
                            <a:latin typeface="Cambria Math"/>
                          </a:rPr>
                          <m:t>2</m:t>
                        </m:r>
                      </m:sub>
                      <m:sup/>
                    </m:sSubSup>
                    <m:r>
                      <a:rPr lang="en-US" sz="2000" i="1" dirty="0">
                        <a:latin typeface="Cambria Math"/>
                      </a:rPr>
                      <m:t>=</m:t>
                    </m:r>
                    <m:d>
                      <m:dPr>
                        <m:ctrlPr>
                          <a:rPr lang="en-US" sz="2000" i="1" dirty="0">
                            <a:latin typeface="Cambria Math"/>
                          </a:rPr>
                        </m:ctrlPr>
                      </m:dPr>
                      <m:e>
                        <m:r>
                          <a:rPr lang="en-US" sz="2000" i="1" dirty="0">
                            <a:latin typeface="Cambria Math"/>
                          </a:rPr>
                          <m:t>1−</m:t>
                        </m:r>
                        <m:r>
                          <a:rPr lang="en-US" sz="2000" i="1" dirty="0">
                            <a:latin typeface="Cambria Math"/>
                          </a:rPr>
                          <m:t>𝑤</m:t>
                        </m:r>
                      </m:e>
                    </m:d>
                    <m:r>
                      <a:rPr lang="en-US" sz="2000" i="1" dirty="0">
                        <a:latin typeface="Cambria Math"/>
                      </a:rPr>
                      <m:t>𝑐</m:t>
                    </m:r>
                    <m:r>
                      <a:rPr lang="en-US" sz="2000" dirty="0">
                        <a:latin typeface="Cambria Math"/>
                      </a:rPr>
                      <m:t> </m:t>
                    </m:r>
                  </m:oMath>
                </a14:m>
                <a:r>
                  <a:rPr lang="en-US" sz="2000" dirty="0"/>
                  <a:t>(where </a:t>
                </a:r>
                <a14:m>
                  <m:oMath xmlns:m="http://schemas.openxmlformats.org/officeDocument/2006/math">
                    <m:sSubSup>
                      <m:sSubSupPr>
                        <m:ctrlPr>
                          <a:rPr lang="en-US" sz="2000" i="1" dirty="0">
                            <a:latin typeface="Cambria Math"/>
                          </a:rPr>
                        </m:ctrlPr>
                      </m:sSubSupPr>
                      <m:e>
                        <m:r>
                          <a:rPr lang="en-US" sz="2000" i="1" dirty="0">
                            <a:latin typeface="Cambria Math"/>
                          </a:rPr>
                          <m:t>𝐺</m:t>
                        </m:r>
                      </m:e>
                      <m:sub>
                        <m:r>
                          <a:rPr lang="en-US" sz="2000" i="1" dirty="0">
                            <a:latin typeface="Cambria Math"/>
                          </a:rPr>
                          <m:t>𝑖</m:t>
                        </m:r>
                      </m:sub>
                      <m:sup/>
                    </m:sSubSup>
                    <m:d>
                      <m:dPr>
                        <m:begChr m:val="["/>
                        <m:endChr m:val="]"/>
                        <m:ctrlPr>
                          <a:rPr lang="en-US" sz="2000" i="1" dirty="0">
                            <a:latin typeface="Cambria Math"/>
                          </a:rPr>
                        </m:ctrlPr>
                      </m:dPr>
                      <m:e>
                        <m:r>
                          <a:rPr lang="en-US" sz="2000" i="1" dirty="0">
                            <a:latin typeface="Cambria Math"/>
                          </a:rPr>
                          <m:t>0</m:t>
                        </m:r>
                      </m:e>
                    </m:d>
                    <m:r>
                      <a:rPr lang="en-US" sz="2000" i="1" dirty="0">
                        <a:latin typeface="Cambria Math"/>
                        <a:ea typeface="Cambria Math"/>
                      </a:rPr>
                      <m:t>≡1</m:t>
                    </m:r>
                  </m:oMath>
                </a14:m>
                <a:r>
                  <a:rPr lang="en-US" sz="2000" dirty="0"/>
                  <a:t>).</a:t>
                </a:r>
                <a:endParaRPr lang="en-US" sz="2000" dirty="0"/>
              </a:p>
              <a:p>
                <a:pPr lvl="2"/>
                <a:endParaRPr lang="en-GB" sz="2000" dirty="0"/>
              </a:p>
              <a:p>
                <a:pPr lvl="3"/>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rPr>
              <a:t>   </a:t>
            </a:r>
            <a:r>
              <a:rPr lang="en-GB" sz="2200" b="1" cap="none" dirty="0" smtClean="0">
                <a:solidFill>
                  <a:schemeClr val="accent2"/>
                </a:solidFill>
              </a:rPr>
              <a:t>Frequency Common Shock</a:t>
            </a:r>
            <a:endParaRPr lang="en-GB" sz="2200"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18</a:t>
            </a:fld>
            <a:endParaRPr lang="en-GB"/>
          </a:p>
        </p:txBody>
      </p:sp>
    </p:spTree>
    <p:extLst>
      <p:ext uri="{BB962C8B-B14F-4D97-AF65-F5344CB8AC3E}">
        <p14:creationId xmlns:p14="http://schemas.microsoft.com/office/powerpoint/2010/main" val="5200056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2000" dirty="0"/>
                  <a:t>Bring in uniforms necessary to invert </a:t>
                </a:r>
                <a14:m>
                  <m:oMath xmlns:m="http://schemas.openxmlformats.org/officeDocument/2006/math">
                    <m:sSub>
                      <m:sSubPr>
                        <m:ctrlPr>
                          <a:rPr lang="en-GB" sz="2000" i="1" dirty="0">
                            <a:latin typeface="Cambria Math"/>
                          </a:rPr>
                        </m:ctrlPr>
                      </m:sSubPr>
                      <m:e>
                        <m:r>
                          <a:rPr lang="en-US" sz="2000" i="1" dirty="0">
                            <a:latin typeface="Cambria Math"/>
                          </a:rPr>
                          <m:t>𝐺</m:t>
                        </m:r>
                      </m:e>
                      <m:sub>
                        <m:r>
                          <a:rPr lang="en-US" sz="2000" i="1" dirty="0">
                            <a:latin typeface="Cambria Math"/>
                          </a:rPr>
                          <m:t>1</m:t>
                        </m:r>
                      </m:sub>
                    </m:sSub>
                  </m:oMath>
                </a14:m>
                <a:r>
                  <a:rPr lang="en-GB" sz="2000" dirty="0"/>
                  <a:t>’s for frequency </a:t>
                </a:r>
                <a:r>
                  <a:rPr lang="en-GB" sz="2000" dirty="0" err="1"/>
                  <a:t>c.s</a:t>
                </a:r>
                <a:r>
                  <a:rPr lang="en-GB" sz="2000" dirty="0"/>
                  <a:t>. These vary by </a:t>
                </a:r>
                <a:r>
                  <a:rPr lang="en-GB" sz="2000" u="sng" dirty="0"/>
                  <a:t>covariance group</a:t>
                </a:r>
                <a:r>
                  <a:rPr lang="en-GB" sz="2000" dirty="0"/>
                  <a:t> and year.</a:t>
                </a:r>
              </a:p>
              <a:p>
                <a:pPr lvl="2"/>
                <a:endParaRPr lang="en-GB" sz="2000" dirty="0"/>
              </a:p>
              <a:p>
                <a:pPr lvl="2"/>
                <a:endParaRPr lang="en-GB" sz="2000" dirty="0" smtClean="0"/>
              </a:p>
              <a:p>
                <a:pPr lvl="2"/>
                <a:r>
                  <a:rPr lang="en-GB" sz="2000" dirty="0" smtClean="0"/>
                  <a:t>Also </a:t>
                </a:r>
                <a:r>
                  <a:rPr lang="en-GB" sz="2000" dirty="0"/>
                  <a:t>bring in uniforms for </a:t>
                </a:r>
                <a14:m>
                  <m:oMath xmlns:m="http://schemas.openxmlformats.org/officeDocument/2006/math">
                    <m:sSub>
                      <m:sSubPr>
                        <m:ctrlPr>
                          <a:rPr lang="en-GB" sz="2000" i="1" dirty="0">
                            <a:latin typeface="Cambria Math"/>
                          </a:rPr>
                        </m:ctrlPr>
                      </m:sSubPr>
                      <m:e>
                        <m:r>
                          <a:rPr lang="en-US" sz="2000" i="1" dirty="0">
                            <a:latin typeface="Cambria Math"/>
                          </a:rPr>
                          <m:t>𝐺</m:t>
                        </m:r>
                      </m:e>
                      <m:sub>
                        <m:r>
                          <a:rPr lang="en-US" sz="2000" i="1" dirty="0">
                            <a:latin typeface="Cambria Math"/>
                          </a:rPr>
                          <m:t>2</m:t>
                        </m:r>
                      </m:sub>
                    </m:sSub>
                  </m:oMath>
                </a14:m>
                <a:r>
                  <a:rPr lang="en-GB" sz="2000" dirty="0"/>
                  <a:t>’s </a:t>
                </a:r>
                <a:r>
                  <a:rPr lang="en-GB" sz="2000" dirty="0"/>
                  <a:t>– varying by </a:t>
                </a:r>
                <a:r>
                  <a:rPr lang="en-GB" sz="2000" u="sng" dirty="0" err="1"/>
                  <a:t>LoB</a:t>
                </a:r>
                <a:r>
                  <a:rPr lang="en-GB" sz="2000" dirty="0"/>
                  <a:t> and year.</a:t>
                </a:r>
              </a:p>
              <a:p>
                <a:pPr lvl="2"/>
                <a:endParaRPr lang="en-GB" sz="2000" dirty="0"/>
              </a:p>
              <a:p>
                <a:pPr lvl="2"/>
                <a:endParaRPr lang="en-GB" sz="2000" dirty="0" smtClean="0"/>
              </a:p>
              <a:p>
                <a:pPr lvl="2"/>
                <a:r>
                  <a:rPr lang="en-GB" sz="2000" dirty="0" smtClean="0"/>
                  <a:t>Reason </a:t>
                </a:r>
                <a:r>
                  <a:rPr lang="en-GB" sz="2000" dirty="0"/>
                  <a:t>for </a:t>
                </a:r>
                <a14:m>
                  <m:oMath xmlns:m="http://schemas.openxmlformats.org/officeDocument/2006/math">
                    <m:sSub>
                      <m:sSubPr>
                        <m:ctrlPr>
                          <a:rPr lang="en-GB" sz="2000" i="1" dirty="0">
                            <a:latin typeface="Cambria Math"/>
                          </a:rPr>
                        </m:ctrlPr>
                      </m:sSubPr>
                      <m:e>
                        <m:r>
                          <a:rPr lang="en-US" sz="2000" i="1" dirty="0">
                            <a:latin typeface="Cambria Math"/>
                          </a:rPr>
                          <m:t>𝐺</m:t>
                        </m:r>
                      </m:e>
                      <m:sub>
                        <m:r>
                          <a:rPr lang="en-US" sz="2000" i="1" dirty="0">
                            <a:latin typeface="Cambria Math"/>
                          </a:rPr>
                          <m:t>2</m:t>
                        </m:r>
                      </m:sub>
                    </m:sSub>
                  </m:oMath>
                </a14:m>
                <a:r>
                  <a:rPr lang="en-GB" sz="2000" dirty="0"/>
                  <a:t>’s </a:t>
                </a:r>
                <a:r>
                  <a:rPr lang="en-GB" sz="2000" dirty="0"/>
                  <a:t>is generate sufficient correlation between years but within </a:t>
                </a:r>
                <a:r>
                  <a:rPr lang="en-GB" sz="2000" dirty="0" err="1"/>
                  <a:t>LoB</a:t>
                </a:r>
                <a:r>
                  <a:rPr lang="en-GB" sz="2000" dirty="0"/>
                  <a:t>.</a:t>
                </a:r>
              </a:p>
              <a:p>
                <a:pPr lvl="2"/>
                <a:endParaRPr lang="en-GB" sz="2000" dirty="0"/>
              </a:p>
              <a:p>
                <a:pPr lvl="2"/>
                <a:endParaRPr lang="en-GB" sz="2000" dirty="0" smtClean="0"/>
              </a:p>
              <a:p>
                <a:pPr lvl="2"/>
                <a:r>
                  <a:rPr lang="en-GB" sz="2000" dirty="0" smtClean="0"/>
                  <a:t>Flip </a:t>
                </a:r>
                <a:r>
                  <a:rPr lang="en-GB" sz="2000" dirty="0"/>
                  <a:t>a weighted coin.  </a:t>
                </a:r>
              </a:p>
              <a:p>
                <a:pPr lvl="2"/>
                <a:endParaRPr lang="en-GB" sz="2000" dirty="0"/>
              </a:p>
              <a:p>
                <a:pPr lvl="2"/>
                <a:endParaRPr lang="en-GB" sz="2000" dirty="0" smtClean="0"/>
              </a:p>
              <a:p>
                <a:pPr lvl="2"/>
                <a:r>
                  <a:rPr lang="en-GB" sz="2000" dirty="0" smtClean="0"/>
                  <a:t>For </a:t>
                </a:r>
                <a:r>
                  <a:rPr lang="en-GB" sz="2000" dirty="0"/>
                  <a:t>year </a:t>
                </a:r>
                <a14:m>
                  <m:oMath xmlns:m="http://schemas.openxmlformats.org/officeDocument/2006/math">
                    <m:r>
                      <a:rPr lang="en-US" sz="2000" i="1">
                        <a:latin typeface="Cambria Math"/>
                      </a:rPr>
                      <m:t>𝑗</m:t>
                    </m:r>
                    <m:r>
                      <a:rPr lang="en-US" sz="2000" i="1">
                        <a:latin typeface="Cambria Math"/>
                      </a:rPr>
                      <m:t>, </m:t>
                    </m:r>
                    <m:r>
                      <a:rPr lang="en-US" sz="2000" i="1">
                        <a:latin typeface="Cambria Math"/>
                      </a:rPr>
                      <m:t>𝑗</m:t>
                    </m:r>
                    <m:r>
                      <a:rPr lang="en-US" sz="2000" i="1">
                        <a:latin typeface="Cambria Math"/>
                        <a:ea typeface="Cambria Math"/>
                      </a:rPr>
                      <m:t>≥2</m:t>
                    </m:r>
                  </m:oMath>
                </a14:m>
                <a:r>
                  <a:rPr lang="en-GB" sz="2000" dirty="0"/>
                  <a:t>, if coin flip comes up “heads” use the uniforms from year </a:t>
                </a:r>
                <a14:m>
                  <m:oMath xmlns:m="http://schemas.openxmlformats.org/officeDocument/2006/math">
                    <m:r>
                      <a:rPr lang="en-US" sz="2000" i="1">
                        <a:latin typeface="Cambria Math"/>
                      </a:rPr>
                      <m:t>𝑗</m:t>
                    </m:r>
                    <m:r>
                      <a:rPr lang="en-US" sz="2000" i="1">
                        <a:latin typeface="Cambria Math"/>
                      </a:rPr>
                      <m:t>−1</m:t>
                    </m:r>
                  </m:oMath>
                </a14:m>
                <a:r>
                  <a:rPr lang="en-GB" sz="2000" dirty="0"/>
                  <a:t>.  Otherwise use year </a:t>
                </a:r>
                <a14:m>
                  <m:oMath xmlns:m="http://schemas.openxmlformats.org/officeDocument/2006/math">
                    <m:r>
                      <a:rPr lang="en-US" sz="2000" i="1">
                        <a:latin typeface="Cambria Math"/>
                      </a:rPr>
                      <m:t>𝑗</m:t>
                    </m:r>
                  </m:oMath>
                </a14:m>
                <a:r>
                  <a:rPr lang="en-GB" sz="2000" dirty="0"/>
                  <a:t>.</a:t>
                </a:r>
              </a:p>
              <a:p>
                <a:pPr lvl="2"/>
                <a:endParaRPr lang="en-GB" sz="2000" b="1" dirty="0"/>
              </a:p>
              <a:p>
                <a:pPr lvl="2"/>
                <a:endParaRPr lang="en-GB" sz="2000" b="1" dirty="0" smtClean="0"/>
              </a:p>
              <a:p>
                <a:pPr lvl="2"/>
                <a:r>
                  <a:rPr lang="en-GB" sz="2000" b="1" dirty="0" smtClean="0"/>
                  <a:t>Parameter</a:t>
                </a:r>
                <a:r>
                  <a:rPr lang="en-GB" sz="2000" dirty="0" smtClean="0"/>
                  <a:t> </a:t>
                </a:r>
                <a:r>
                  <a:rPr lang="en-GB" sz="2000" dirty="0"/>
                  <a:t>– </a:t>
                </a:r>
                <a:r>
                  <a:rPr lang="en-GB" sz="2000" dirty="0" err="1"/>
                  <a:t>FrSerialCoVarWt</a:t>
                </a:r>
                <a:r>
                  <a:rPr lang="en-GB" sz="2000" dirty="0"/>
                  <a:t> – the weight for the coin flip.  Can vary by covariance group or </a:t>
                </a:r>
                <a:r>
                  <a:rPr lang="en-GB" sz="2000" dirty="0" err="1"/>
                  <a:t>LoB</a:t>
                </a:r>
                <a:r>
                  <a:rPr lang="en-GB" sz="2000" dirty="0"/>
                  <a:t>.  Usually by covariance group.</a:t>
                </a:r>
                <a:endParaRPr lang="en-GB" sz="2000" dirty="0"/>
              </a:p>
              <a:p>
                <a:pPr lvl="2"/>
                <a:endParaRPr lang="en-GB" sz="2000" dirty="0"/>
              </a:p>
              <a:p>
                <a:pPr lvl="3"/>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r="-924"/>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rPr>
              <a:t>   </a:t>
            </a:r>
            <a:r>
              <a:rPr lang="en-GB" sz="2200" b="1" cap="none" dirty="0" smtClean="0">
                <a:solidFill>
                  <a:schemeClr val="accent2"/>
                </a:solidFill>
              </a:rPr>
              <a:t>Serial Common Shock</a:t>
            </a:r>
            <a:endParaRPr lang="en-GB" sz="2200"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19</a:t>
            </a:fld>
            <a:endParaRPr lang="en-GB"/>
          </a:p>
        </p:txBody>
      </p:sp>
    </p:spTree>
    <p:extLst>
      <p:ext uri="{BB962C8B-B14F-4D97-AF65-F5344CB8AC3E}">
        <p14:creationId xmlns:p14="http://schemas.microsoft.com/office/powerpoint/2010/main" val="7467919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04000" y="1474788"/>
            <a:ext cx="9683999" cy="5364000"/>
          </a:xfrm>
        </p:spPr>
        <p:txBody>
          <a:bodyPr/>
          <a:lstStyle/>
          <a:p>
            <a:pPr lvl="2"/>
            <a:r>
              <a:rPr lang="en-GB" sz="1900" dirty="0" smtClean="0"/>
              <a:t>Collective </a:t>
            </a:r>
            <a:r>
              <a:rPr lang="en-GB" sz="1900" dirty="0"/>
              <a:t>Risk Model (CRM) for multiple lines of business with correlation. </a:t>
            </a:r>
          </a:p>
          <a:p>
            <a:pPr lvl="2"/>
            <a:endParaRPr lang="en-GB" sz="1900" dirty="0"/>
          </a:p>
          <a:p>
            <a:pPr lvl="2"/>
            <a:endParaRPr lang="en-GB" sz="1900" dirty="0" smtClean="0"/>
          </a:p>
          <a:p>
            <a:pPr lvl="2"/>
            <a:r>
              <a:rPr lang="en-GB" sz="1900" dirty="0" smtClean="0"/>
              <a:t>Well-Trodden </a:t>
            </a:r>
            <a:r>
              <a:rPr lang="en-GB" sz="1900" dirty="0"/>
              <a:t>Ground:</a:t>
            </a:r>
          </a:p>
          <a:p>
            <a:pPr lvl="3"/>
            <a:r>
              <a:rPr lang="en-GB" sz="1700" dirty="0"/>
              <a:t>Wang</a:t>
            </a:r>
          </a:p>
          <a:p>
            <a:pPr lvl="3"/>
            <a:r>
              <a:rPr lang="en-GB" sz="1700" dirty="0"/>
              <a:t>Meyers and Collaborators </a:t>
            </a:r>
          </a:p>
          <a:p>
            <a:pPr lvl="3"/>
            <a:r>
              <a:rPr lang="en-GB" sz="1700" dirty="0" err="1"/>
              <a:t>Mildenhall</a:t>
            </a:r>
            <a:r>
              <a:rPr lang="en-GB" sz="1700" dirty="0"/>
              <a:t> </a:t>
            </a:r>
          </a:p>
          <a:p>
            <a:pPr lvl="3"/>
            <a:r>
              <a:rPr lang="en-GB" sz="1700" dirty="0"/>
              <a:t>Homer-Rosengarten</a:t>
            </a:r>
          </a:p>
          <a:p>
            <a:pPr lvl="3"/>
            <a:r>
              <a:rPr lang="en-GB" sz="1700" dirty="0"/>
              <a:t>Many Others</a:t>
            </a:r>
          </a:p>
          <a:p>
            <a:pPr lvl="2"/>
            <a:endParaRPr lang="en-GB" sz="1900" dirty="0"/>
          </a:p>
          <a:p>
            <a:pPr lvl="2"/>
            <a:endParaRPr lang="en-GB" sz="1900" dirty="0" smtClean="0"/>
          </a:p>
          <a:p>
            <a:pPr lvl="2"/>
            <a:r>
              <a:rPr lang="en-GB" sz="1900" dirty="0" smtClean="0"/>
              <a:t>Correlation</a:t>
            </a:r>
            <a:r>
              <a:rPr lang="en-GB" sz="1900" dirty="0"/>
              <a:t>: By common shock method as found in several of the references above – with a twist.</a:t>
            </a:r>
          </a:p>
          <a:p>
            <a:pPr lvl="2"/>
            <a:endParaRPr lang="en-GB" sz="1900" dirty="0"/>
          </a:p>
          <a:p>
            <a:pPr lvl="2"/>
            <a:endParaRPr lang="en-GB" sz="1900" dirty="0" smtClean="0"/>
          </a:p>
          <a:p>
            <a:pPr lvl="2"/>
            <a:r>
              <a:rPr lang="en-GB" sz="1900" dirty="0" smtClean="0"/>
              <a:t>Along </a:t>
            </a:r>
            <a:r>
              <a:rPr lang="en-GB" sz="1900" dirty="0"/>
              <a:t>the way point out some underappreciated aspects of CRM.</a:t>
            </a:r>
          </a:p>
          <a:p>
            <a:pPr lvl="2"/>
            <a:endParaRPr lang="en-GB" sz="1900" dirty="0"/>
          </a:p>
          <a:p>
            <a:pPr lvl="2"/>
            <a:endParaRPr lang="en-GB" sz="1900" dirty="0" smtClean="0"/>
          </a:p>
          <a:p>
            <a:pPr lvl="2"/>
            <a:r>
              <a:rPr lang="en-GB" sz="1900" dirty="0" smtClean="0"/>
              <a:t>Actually </a:t>
            </a:r>
            <a:r>
              <a:rPr lang="en-GB" sz="1900" dirty="0"/>
              <a:t>parameterizing simulation </a:t>
            </a:r>
            <a:r>
              <a:rPr lang="en-GB" sz="1900" i="1" dirty="0"/>
              <a:t>method</a:t>
            </a:r>
            <a:r>
              <a:rPr lang="en-GB" sz="1900" dirty="0"/>
              <a:t> consistent with the </a:t>
            </a:r>
            <a:r>
              <a:rPr lang="en-GB" sz="1900" i="1" dirty="0"/>
              <a:t>model</a:t>
            </a:r>
            <a:r>
              <a:rPr lang="en-GB" sz="1900" dirty="0"/>
              <a:t>.</a:t>
            </a:r>
          </a:p>
        </p:txBody>
      </p:sp>
      <p:sp>
        <p:nvSpPr>
          <p:cNvPr id="4" name="Title 3"/>
          <p:cNvSpPr>
            <a:spLocks noGrp="1"/>
          </p:cNvSpPr>
          <p:nvPr>
            <p:ph type="title"/>
          </p:nvPr>
        </p:nvSpPr>
        <p:spPr/>
        <p:txBody>
          <a:bodyPr/>
          <a:lstStyle/>
          <a:p>
            <a:r>
              <a:rPr lang="en-GB" b="1" cap="none" dirty="0">
                <a:solidFill>
                  <a:schemeClr val="accent2"/>
                </a:solidFill>
              </a:rPr>
              <a:t>Overview</a:t>
            </a:r>
            <a:endParaRPr lang="en-GB" b="1"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a:t>
            </a:fld>
            <a:endParaRPr lang="en-GB"/>
          </a:p>
        </p:txBody>
      </p:sp>
    </p:spTree>
    <p:extLst>
      <p:ext uri="{BB962C8B-B14F-4D97-AF65-F5344CB8AC3E}">
        <p14:creationId xmlns:p14="http://schemas.microsoft.com/office/powerpoint/2010/main" val="157676693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2000" dirty="0" smtClean="0"/>
                  <a:t>Summary</a:t>
                </a:r>
              </a:p>
              <a:p>
                <a:pPr lvl="3"/>
                <a:endParaRPr lang="en-US" sz="2000" i="1" dirty="0" smtClean="0">
                  <a:latin typeface="Cambria Math"/>
                </a:endParaRPr>
              </a:p>
              <a:p>
                <a:pPr lvl="3"/>
                <a14:m>
                  <m:oMath xmlns:m="http://schemas.openxmlformats.org/officeDocument/2006/math">
                    <m:sSub>
                      <m:sSubPr>
                        <m:ctrlPr>
                          <a:rPr lang="en-US" sz="2000" i="1">
                            <a:latin typeface="Cambria Math"/>
                          </a:rPr>
                        </m:ctrlPr>
                      </m:sSubPr>
                      <m:e>
                        <m:r>
                          <a:rPr lang="en-US" sz="2000" i="1">
                            <a:latin typeface="Cambria Math"/>
                          </a:rPr>
                          <m:t>𝐺</m:t>
                        </m:r>
                      </m:e>
                      <m:sub>
                        <m:r>
                          <a:rPr lang="en-US" sz="2000" i="1">
                            <a:latin typeface="Cambria Math"/>
                          </a:rPr>
                          <m:t>1</m:t>
                        </m:r>
                      </m:sub>
                    </m:sSub>
                    <m:r>
                      <a:rPr lang="en-US" sz="2000" i="1">
                        <a:latin typeface="Cambria Math"/>
                      </a:rPr>
                      <m:t> </m:t>
                    </m:r>
                  </m:oMath>
                </a14:m>
                <a:r>
                  <a:rPr lang="en-US" sz="2000" dirty="0"/>
                  <a:t>correlates non-identical </a:t>
                </a:r>
                <a:r>
                  <a:rPr lang="en-US" sz="2000" dirty="0" err="1"/>
                  <a:t>LoBs</a:t>
                </a:r>
                <a:r>
                  <a:rPr lang="en-US" sz="2000" dirty="0"/>
                  <a:t>, both within-year and serially.</a:t>
                </a:r>
              </a:p>
              <a:p>
                <a:pPr lvl="3"/>
                <a:endParaRPr lang="en-US" sz="2000" i="1" dirty="0">
                  <a:latin typeface="Cambria Math"/>
                </a:endParaRPr>
              </a:p>
              <a:p>
                <a:pPr lvl="3"/>
                <a:endParaRPr lang="en-US" sz="2000" i="1" dirty="0" smtClean="0">
                  <a:latin typeface="Cambria Math"/>
                </a:endParaRPr>
              </a:p>
              <a:p>
                <a:pPr lvl="3"/>
                <a14:m>
                  <m:oMath xmlns:m="http://schemas.openxmlformats.org/officeDocument/2006/math">
                    <m:sSub>
                      <m:sSubPr>
                        <m:ctrlPr>
                          <a:rPr lang="en-US" sz="2000" i="1">
                            <a:latin typeface="Cambria Math"/>
                          </a:rPr>
                        </m:ctrlPr>
                      </m:sSubPr>
                      <m:e>
                        <m:r>
                          <a:rPr lang="en-US" sz="2000" i="1">
                            <a:latin typeface="Cambria Math"/>
                          </a:rPr>
                          <m:t>𝐺</m:t>
                        </m:r>
                      </m:e>
                      <m:sub>
                        <m:r>
                          <a:rPr lang="en-US" sz="2000" i="1">
                            <a:latin typeface="Cambria Math"/>
                          </a:rPr>
                          <m:t>2</m:t>
                        </m:r>
                      </m:sub>
                    </m:sSub>
                  </m:oMath>
                </a14:m>
                <a:r>
                  <a:rPr lang="en-US" sz="2000" dirty="0"/>
                  <a:t> - serial correlation for identical </a:t>
                </a:r>
                <a:r>
                  <a:rPr lang="en-US" sz="2000" dirty="0" err="1"/>
                  <a:t>LoBs</a:t>
                </a:r>
                <a:r>
                  <a:rPr lang="en-US" sz="2000" dirty="0"/>
                  <a:t>.</a:t>
                </a:r>
              </a:p>
              <a:p>
                <a:pPr lvl="3"/>
                <a:endParaRPr lang="en-US" sz="2000" dirty="0"/>
              </a:p>
              <a:p>
                <a:pPr lvl="3"/>
                <a:endParaRPr lang="en-US" sz="2000" dirty="0" smtClean="0"/>
              </a:p>
              <a:p>
                <a:pPr lvl="3"/>
                <a:r>
                  <a:rPr lang="en-US" sz="2000" dirty="0" smtClean="0"/>
                  <a:t>Serial </a:t>
                </a:r>
                <a:r>
                  <a:rPr lang="en-US" sz="2000" dirty="0"/>
                  <a:t>correlation decays by </a:t>
                </a:r>
                <a:r>
                  <a:rPr lang="en-US" sz="2000" dirty="0" err="1"/>
                  <a:t>FrSerialCoVarWt</a:t>
                </a:r>
                <a:r>
                  <a:rPr lang="en-US" sz="2000" dirty="0"/>
                  <a:t>.</a:t>
                </a:r>
                <a:endParaRPr lang="en-GB" sz="2000" dirty="0"/>
              </a:p>
              <a:p>
                <a:pPr lvl="3"/>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rPr>
              <a:t>   </a:t>
            </a:r>
            <a:r>
              <a:rPr lang="en-GB" sz="2200" b="1" cap="none" dirty="0" smtClean="0">
                <a:solidFill>
                  <a:schemeClr val="accent2"/>
                </a:solidFill>
              </a:rPr>
              <a:t>Serial Common Shock</a:t>
            </a:r>
            <a:endParaRPr lang="en-GB" sz="2200"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20</a:t>
            </a:fld>
            <a:endParaRPr lang="en-GB"/>
          </a:p>
        </p:txBody>
      </p:sp>
    </p:spTree>
    <p:extLst>
      <p:ext uri="{BB962C8B-B14F-4D97-AF65-F5344CB8AC3E}">
        <p14:creationId xmlns:p14="http://schemas.microsoft.com/office/powerpoint/2010/main" val="111332483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2000" dirty="0" smtClean="0"/>
                  <a:t>Really it’s </a:t>
                </a:r>
                <a:r>
                  <a:rPr lang="en-GB" sz="2000" dirty="0" err="1"/>
                  <a:t>c.s</a:t>
                </a:r>
                <a:r>
                  <a:rPr lang="en-GB" sz="2000" dirty="0"/>
                  <a:t>. applied to the </a:t>
                </a:r>
                <a:r>
                  <a:rPr lang="en-GB" sz="2000" u="sng" dirty="0"/>
                  <a:t>c</a:t>
                </a:r>
                <a:r>
                  <a:rPr lang="en-GB" sz="2000" dirty="0"/>
                  <a:t>onditional </a:t>
                </a:r>
                <a:r>
                  <a:rPr lang="en-GB" sz="2000" u="sng" dirty="0"/>
                  <a:t>a</a:t>
                </a:r>
                <a:r>
                  <a:rPr lang="en-GB" sz="2000" dirty="0"/>
                  <a:t>ggregate </a:t>
                </a:r>
                <a:r>
                  <a:rPr lang="en-GB" sz="2000" u="sng" dirty="0"/>
                  <a:t>d</a:t>
                </a:r>
                <a:r>
                  <a:rPr lang="en-GB" sz="2000" dirty="0"/>
                  <a:t>istribution generating </a:t>
                </a:r>
                <a14:m>
                  <m:oMath xmlns:m="http://schemas.openxmlformats.org/officeDocument/2006/math">
                    <m:acc>
                      <m:accPr>
                        <m:chr m:val="̃"/>
                        <m:ctrlPr>
                          <a:rPr lang="en-US" sz="2000" i="1">
                            <a:latin typeface="Cambria Math"/>
                          </a:rPr>
                        </m:ctrlPr>
                      </m:accPr>
                      <m:e>
                        <m:sSub>
                          <m:sSubPr>
                            <m:ctrlPr>
                              <a:rPr lang="en-US" sz="2000" i="1">
                                <a:latin typeface="Cambria Math"/>
                              </a:rPr>
                            </m:ctrlPr>
                          </m:sSubPr>
                          <m:e>
                            <m:r>
                              <a:rPr lang="en-US" sz="2000" i="1">
                                <a:latin typeface="Cambria Math"/>
                              </a:rPr>
                              <m:t>𝑍</m:t>
                            </m:r>
                          </m:e>
                          <m:sub>
                            <m:r>
                              <a:rPr lang="en-US" sz="2000" i="1">
                                <a:latin typeface="Cambria Math"/>
                              </a:rPr>
                              <m:t>𝑆</m:t>
                            </m:r>
                          </m:sub>
                        </m:sSub>
                      </m:e>
                    </m:acc>
                    <m:r>
                      <a:rPr lang="en-US" sz="2000" i="1">
                        <a:latin typeface="Cambria Math"/>
                      </a:rPr>
                      <m:t> </m:t>
                    </m:r>
                  </m:oMath>
                </a14:m>
                <a:r>
                  <a:rPr lang="en-GB" sz="2000" dirty="0"/>
                  <a:t>.</a:t>
                </a:r>
              </a:p>
              <a:p>
                <a:pPr lvl="2"/>
                <a:endParaRPr lang="en-GB" sz="2000" dirty="0"/>
              </a:p>
              <a:p>
                <a:pPr lvl="2"/>
                <a:endParaRPr lang="en-GB" sz="2000" dirty="0" smtClean="0"/>
              </a:p>
              <a:p>
                <a:pPr lvl="2"/>
                <a:r>
                  <a:rPr lang="en-GB" sz="2000" dirty="0" smtClean="0"/>
                  <a:t>By </a:t>
                </a:r>
                <a:r>
                  <a:rPr lang="en-GB" sz="2000" dirty="0"/>
                  <a:t>H-R, the particular distribution family used doesn’t matter.</a:t>
                </a:r>
              </a:p>
              <a:p>
                <a:pPr lvl="2"/>
                <a:endParaRPr lang="en-GB" sz="2000" dirty="0"/>
              </a:p>
              <a:p>
                <a:pPr lvl="2"/>
                <a:endParaRPr lang="en-GB" sz="2000" dirty="0" smtClean="0"/>
              </a:p>
              <a:p>
                <a:pPr lvl="2"/>
                <a:r>
                  <a:rPr lang="en-GB" sz="2000" dirty="0" smtClean="0"/>
                  <a:t>Assume </a:t>
                </a:r>
                <a:r>
                  <a:rPr lang="en-GB" sz="2000" dirty="0"/>
                  <a:t>lognormal, with </a:t>
                </a:r>
                <a14:m>
                  <m:oMath xmlns:m="http://schemas.openxmlformats.org/officeDocument/2006/math">
                    <m:r>
                      <a:rPr lang="en-GB" sz="2000" b="1" i="1" dirty="0">
                        <a:latin typeface="Cambria Math"/>
                        <a:ea typeface="Cambria Math"/>
                      </a:rPr>
                      <m:t>𝝁</m:t>
                    </m:r>
                    <m:r>
                      <a:rPr lang="en-GB" sz="2000" i="1" dirty="0">
                        <a:latin typeface="Cambria Math"/>
                      </a:rPr>
                      <m:t>, </m:t>
                    </m:r>
                    <m:r>
                      <a:rPr lang="en-GB" sz="2000" b="1" i="1" dirty="0">
                        <a:latin typeface="Cambria Math"/>
                        <a:ea typeface="Cambria Math"/>
                      </a:rPr>
                      <m:t>𝝈</m:t>
                    </m:r>
                    <m:r>
                      <a:rPr lang="en-GB" sz="2000" i="1" dirty="0">
                        <a:latin typeface="Cambria Math"/>
                      </a:rPr>
                      <m:t> </m:t>
                    </m:r>
                  </m:oMath>
                </a14:m>
                <a:r>
                  <a:rPr lang="en-GB" sz="2000" dirty="0"/>
                  <a:t>the conditional parameters.</a:t>
                </a:r>
              </a:p>
              <a:p>
                <a:pPr lvl="2"/>
                <a:endParaRPr lang="en-GB" sz="2000" b="1" dirty="0"/>
              </a:p>
              <a:p>
                <a:pPr lvl="2"/>
                <a:endParaRPr lang="en-GB" sz="2000" b="1" dirty="0" smtClean="0"/>
              </a:p>
              <a:p>
                <a:pPr lvl="2"/>
                <a:r>
                  <a:rPr lang="en-GB" sz="2000" b="1" dirty="0" smtClean="0"/>
                  <a:t>Parameters</a:t>
                </a:r>
                <a:r>
                  <a:rPr lang="en-GB" sz="2000" dirty="0"/>
                  <a:t>:  </a:t>
                </a:r>
                <a:r>
                  <a:rPr lang="en-GB" sz="2000" dirty="0" err="1"/>
                  <a:t>ZSCoVarWt</a:t>
                </a:r>
                <a:r>
                  <a:rPr lang="en-GB" sz="2000" dirty="0"/>
                  <a:t>, </a:t>
                </a:r>
                <a:r>
                  <a:rPr lang="en-GB" sz="2000" dirty="0" err="1"/>
                  <a:t>ZSSerialCoVarWt</a:t>
                </a:r>
                <a:r>
                  <a:rPr lang="en-GB" sz="2000" dirty="0"/>
                  <a:t>.</a:t>
                </a:r>
              </a:p>
              <a:p>
                <a:pPr lvl="2"/>
                <a:endParaRPr lang="en-GB" sz="2000" dirty="0"/>
              </a:p>
              <a:p>
                <a:pPr lvl="2"/>
                <a:endParaRPr lang="en-GB" sz="2000" dirty="0" smtClean="0"/>
              </a:p>
              <a:p>
                <a:pPr lvl="2"/>
                <a:r>
                  <a:rPr lang="en-GB" sz="2000" dirty="0" smtClean="0"/>
                  <a:t>Express </a:t>
                </a:r>
                <a:r>
                  <a:rPr lang="en-GB" sz="2000" dirty="0"/>
                  <a:t>CAD as a product of </a:t>
                </a:r>
                <a:r>
                  <a:rPr lang="en-GB" sz="2000" dirty="0" err="1"/>
                  <a:t>Lognormals</a:t>
                </a:r>
                <a:endParaRPr lang="en-GB" sz="2000" dirty="0"/>
              </a:p>
              <a:p>
                <a:pPr lvl="2"/>
                <a:endParaRPr lang="en-US" sz="2000" i="1" dirty="0">
                  <a:latin typeface="Cambria Math"/>
                </a:endParaRPr>
              </a:p>
              <a:p>
                <a:pPr lvl="2"/>
                <a:endParaRPr lang="en-US" sz="2000" i="1" dirty="0" smtClean="0">
                  <a:latin typeface="Cambria Math"/>
                </a:endParaRPr>
              </a:p>
              <a:p>
                <a:pPr lvl="2"/>
                <a14:m>
                  <m:oMath xmlns:m="http://schemas.openxmlformats.org/officeDocument/2006/math">
                    <m:r>
                      <a:rPr lang="en-US" sz="2000" i="1">
                        <a:latin typeface="Cambria Math"/>
                      </a:rPr>
                      <m:t>𝐶𝐴𝐷</m:t>
                    </m:r>
                    <m:r>
                      <a:rPr lang="en-US" sz="2000" i="1">
                        <a:latin typeface="Cambria Math"/>
                      </a:rPr>
                      <m:t>=</m:t>
                    </m:r>
                    <m:r>
                      <m:rPr>
                        <m:sty m:val="p"/>
                      </m:rPr>
                      <a:rPr lang="en-US" sz="2000">
                        <a:latin typeface="Cambria Math"/>
                      </a:rPr>
                      <m:t>logn</m:t>
                    </m:r>
                    <m:d>
                      <m:dPr>
                        <m:begChr m:val="["/>
                        <m:endChr m:val="]"/>
                        <m:ctrlPr>
                          <a:rPr lang="en-US" sz="2000" i="1">
                            <a:latin typeface="Cambria Math"/>
                          </a:rPr>
                        </m:ctrlPr>
                      </m:dPr>
                      <m:e>
                        <m:r>
                          <a:rPr lang="en-US" sz="2000" i="1">
                            <a:latin typeface="Cambria Math"/>
                          </a:rPr>
                          <m:t>.5</m:t>
                        </m:r>
                        <m:r>
                          <a:rPr lang="en-US" sz="2000" b="1" i="1">
                            <a:latin typeface="Cambria Math"/>
                            <a:ea typeface="Cambria Math"/>
                          </a:rPr>
                          <m:t>𝝁</m:t>
                        </m:r>
                        <m:r>
                          <a:rPr lang="en-US" sz="2000" i="1">
                            <a:latin typeface="Cambria Math"/>
                          </a:rPr>
                          <m:t>,</m:t>
                        </m:r>
                        <m:r>
                          <a:rPr lang="en-US" sz="2000" b="1" i="1">
                            <a:latin typeface="Cambria Math"/>
                            <a:ea typeface="Cambria Math"/>
                          </a:rPr>
                          <m:t>𝝈</m:t>
                        </m:r>
                        <m:rad>
                          <m:radPr>
                            <m:degHide m:val="on"/>
                            <m:ctrlPr>
                              <a:rPr lang="en-US" sz="2000" i="1">
                                <a:latin typeface="Cambria Math"/>
                              </a:rPr>
                            </m:ctrlPr>
                          </m:radPr>
                          <m:deg/>
                          <m:e>
                            <m:r>
                              <a:rPr lang="en-US" sz="2000" i="1">
                                <a:latin typeface="Cambria Math"/>
                              </a:rPr>
                              <m:t>𝑍𝑆</m:t>
                            </m:r>
                            <m:r>
                              <a:rPr lang="en-US" sz="2000" i="1">
                                <a:latin typeface="Cambria Math"/>
                              </a:rPr>
                              <m:t>𝐶𝑜</m:t>
                            </m:r>
                            <m:r>
                              <a:rPr lang="en-US" sz="2000" b="0" i="1" smtClean="0">
                                <a:latin typeface="Cambria Math"/>
                              </a:rPr>
                              <m:t>𝑉</m:t>
                            </m:r>
                            <m:r>
                              <a:rPr lang="en-US" sz="2000" i="1">
                                <a:latin typeface="Cambria Math"/>
                              </a:rPr>
                              <m:t>𝑎𝑟𝑊𝑡</m:t>
                            </m:r>
                          </m:e>
                        </m:rad>
                      </m:e>
                    </m:d>
                    <m:r>
                      <m:rPr>
                        <m:sty m:val="p"/>
                      </m:rPr>
                      <a:rPr lang="en-US" sz="2000">
                        <a:latin typeface="Cambria Math"/>
                      </a:rPr>
                      <m:t>logn</m:t>
                    </m:r>
                    <m:d>
                      <m:dPr>
                        <m:begChr m:val="["/>
                        <m:endChr m:val="]"/>
                        <m:ctrlPr>
                          <a:rPr lang="en-US" sz="2000" i="1">
                            <a:latin typeface="Cambria Math"/>
                          </a:rPr>
                        </m:ctrlPr>
                      </m:dPr>
                      <m:e>
                        <m:r>
                          <a:rPr lang="en-US" sz="2000" i="1">
                            <a:latin typeface="Cambria Math"/>
                          </a:rPr>
                          <m:t>.5</m:t>
                        </m:r>
                        <m:r>
                          <a:rPr lang="en-US" sz="2000" b="1" i="1">
                            <a:latin typeface="Cambria Math"/>
                            <a:ea typeface="Cambria Math"/>
                          </a:rPr>
                          <m:t>𝝁</m:t>
                        </m:r>
                        <m:r>
                          <a:rPr lang="en-US" sz="2000" i="1">
                            <a:latin typeface="Cambria Math"/>
                          </a:rPr>
                          <m:t>,</m:t>
                        </m:r>
                        <m:r>
                          <a:rPr lang="en-US" sz="2000" b="1" i="1">
                            <a:latin typeface="Cambria Math"/>
                            <a:ea typeface="Cambria Math"/>
                          </a:rPr>
                          <m:t>𝝈</m:t>
                        </m:r>
                        <m:rad>
                          <m:radPr>
                            <m:degHide m:val="on"/>
                            <m:ctrlPr>
                              <a:rPr lang="en-US" sz="2000" i="1">
                                <a:latin typeface="Cambria Math"/>
                              </a:rPr>
                            </m:ctrlPr>
                          </m:radPr>
                          <m:deg/>
                          <m:e>
                            <m:r>
                              <a:rPr lang="en-US" sz="2000" i="1">
                                <a:latin typeface="Cambria Math"/>
                              </a:rPr>
                              <m:t>1−</m:t>
                            </m:r>
                            <m:r>
                              <a:rPr lang="en-US" sz="2000" i="1">
                                <a:latin typeface="Cambria Math"/>
                              </a:rPr>
                              <m:t>𝑍𝑆</m:t>
                            </m:r>
                            <m:r>
                              <a:rPr lang="en-US" sz="2000" i="1">
                                <a:latin typeface="Cambria Math"/>
                              </a:rPr>
                              <m:t>𝐶𝑜</m:t>
                            </m:r>
                            <m:r>
                              <a:rPr lang="en-US" sz="2000" b="0" i="1" smtClean="0">
                                <a:latin typeface="Cambria Math"/>
                              </a:rPr>
                              <m:t>𝑉</m:t>
                            </m:r>
                            <m:r>
                              <a:rPr lang="en-US" sz="2000" i="1">
                                <a:latin typeface="Cambria Math"/>
                              </a:rPr>
                              <m:t>𝑎𝑟𝑊𝑡</m:t>
                            </m:r>
                          </m:e>
                        </m:rad>
                      </m:e>
                    </m:d>
                  </m:oMath>
                </a14:m>
                <a:endParaRPr lang="en-GB" sz="2000" dirty="0"/>
              </a:p>
              <a:p>
                <a:pPr lvl="2"/>
                <a:endParaRPr lang="en-GB" sz="2000" dirty="0"/>
              </a:p>
              <a:p>
                <a:pPr lvl="2"/>
                <a:endParaRPr lang="en-GB" sz="2000" dirty="0" smtClean="0"/>
              </a:p>
              <a:p>
                <a:pPr lvl="2"/>
                <a:r>
                  <a:rPr lang="en-GB" sz="2000" dirty="0" smtClean="0"/>
                  <a:t>Play </a:t>
                </a:r>
                <a:r>
                  <a:rPr lang="en-GB" sz="2000" dirty="0"/>
                  <a:t>same game as previously.</a:t>
                </a:r>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latin typeface="+mn-lt"/>
              </a:rPr>
              <a:t>   </a:t>
            </a:r>
            <a:r>
              <a:rPr lang="en-GB" sz="2200" b="1" cap="none" dirty="0" smtClean="0">
                <a:solidFill>
                  <a:schemeClr val="accent2"/>
                </a:solidFill>
                <a:latin typeface="+mn-lt"/>
              </a:rPr>
              <a:t>Serial Common Shock</a:t>
            </a:r>
            <a:endParaRPr lang="en-GB" sz="2200" b="1" cap="none" dirty="0">
              <a:solidFill>
                <a:schemeClr val="accent2"/>
              </a:solidFill>
              <a:latin typeface="+mn-lt"/>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21</a:t>
            </a:fld>
            <a:endParaRPr lang="en-GB"/>
          </a:p>
        </p:txBody>
      </p:sp>
    </p:spTree>
    <p:extLst>
      <p:ext uri="{BB962C8B-B14F-4D97-AF65-F5344CB8AC3E}">
        <p14:creationId xmlns:p14="http://schemas.microsoft.com/office/powerpoint/2010/main" val="285984343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2000" dirty="0"/>
                  <a:t>Example: Identical </a:t>
                </a:r>
                <a:r>
                  <a:rPr lang="en-GB" sz="2000" dirty="0" err="1"/>
                  <a:t>LoBs</a:t>
                </a:r>
                <a:r>
                  <a:rPr lang="en-GB" sz="2000" dirty="0"/>
                  <a:t> LoB1, LoB2</a:t>
                </a:r>
              </a:p>
              <a:p>
                <a:pPr lvl="2"/>
                <a:endParaRPr lang="en-GB" sz="2000" i="1" dirty="0" smtClean="0">
                  <a:latin typeface="Cambria Math"/>
                </a:endParaRPr>
              </a:p>
              <a:p>
                <a:pPr lvl="2"/>
                <a14:m>
                  <m:oMath xmlns:m="http://schemas.openxmlformats.org/officeDocument/2006/math">
                    <m:r>
                      <a:rPr lang="en-GB" sz="2000" i="1" dirty="0">
                        <a:latin typeface="Cambria Math"/>
                      </a:rPr>
                      <m:t>𝐹𝑟𝐶𝑜𝑉𝑎𝑟𝑊𝑡</m:t>
                    </m:r>
                    <m:r>
                      <a:rPr lang="en-GB" sz="2000" i="1" dirty="0">
                        <a:latin typeface="Cambria Math"/>
                      </a:rPr>
                      <m:t>=.85</m:t>
                    </m:r>
                  </m:oMath>
                </a14:m>
                <a:r>
                  <a:rPr lang="en-GB" sz="2000" dirty="0"/>
                  <a:t>, </a:t>
                </a:r>
                <a14:m>
                  <m:oMath xmlns:m="http://schemas.openxmlformats.org/officeDocument/2006/math">
                    <m:r>
                      <a:rPr lang="en-US" sz="2000" i="1" dirty="0">
                        <a:latin typeface="Cambria Math"/>
                      </a:rPr>
                      <m:t>𝑍𝑆</m:t>
                    </m:r>
                    <m:r>
                      <a:rPr lang="en-GB" sz="2000" i="1" dirty="0">
                        <a:latin typeface="Cambria Math"/>
                      </a:rPr>
                      <m:t>𝐶𝑜𝑉𝑎𝑟𝑊𝑡</m:t>
                    </m:r>
                    <m:r>
                      <a:rPr lang="en-GB" sz="2000" i="1" dirty="0">
                        <a:latin typeface="Cambria Math"/>
                      </a:rPr>
                      <m:t>=0</m:t>
                    </m:r>
                  </m:oMath>
                </a14:m>
                <a:r>
                  <a:rPr lang="en-GB" sz="2000" dirty="0"/>
                  <a:t>, </a:t>
                </a:r>
                <a14:m>
                  <m:oMath xmlns:m="http://schemas.openxmlformats.org/officeDocument/2006/math">
                    <m:sSub>
                      <m:sSubPr>
                        <m:ctrlPr>
                          <a:rPr lang="en-GB" sz="2000" i="1" dirty="0">
                            <a:latin typeface="Cambria Math"/>
                          </a:rPr>
                        </m:ctrlPr>
                      </m:sSubPr>
                      <m:e>
                        <m:r>
                          <a:rPr lang="en-US" sz="2000" i="1" dirty="0">
                            <a:latin typeface="Cambria Math"/>
                          </a:rPr>
                          <m:t>𝐺</m:t>
                        </m:r>
                      </m:e>
                      <m:sub>
                        <m:r>
                          <a:rPr lang="en-US" sz="2000" i="1" dirty="0">
                            <a:latin typeface="Cambria Math"/>
                          </a:rPr>
                          <m:t>1</m:t>
                        </m:r>
                      </m:sub>
                    </m:sSub>
                    <m:r>
                      <a:rPr lang="en-US" sz="2000" i="1" dirty="0">
                        <a:latin typeface="Cambria Math"/>
                      </a:rPr>
                      <m:t>=1</m:t>
                    </m:r>
                    <m:r>
                      <a:rPr lang="en-US" sz="2000" i="1" dirty="0">
                        <a:latin typeface="Cambria Math"/>
                        <a:ea typeface="Cambria Math"/>
                      </a:rPr>
                      <m:t>±</m:t>
                    </m:r>
                    <m:rad>
                      <m:radPr>
                        <m:degHide m:val="on"/>
                        <m:ctrlPr>
                          <a:rPr lang="en-US" sz="2000" i="1" dirty="0">
                            <a:latin typeface="Cambria Math"/>
                            <a:ea typeface="Cambria Math"/>
                          </a:rPr>
                        </m:ctrlPr>
                      </m:radPr>
                      <m:deg/>
                      <m:e>
                        <m:r>
                          <a:rPr lang="en-US" sz="2000" i="1" dirty="0">
                            <a:latin typeface="Cambria Math"/>
                            <a:ea typeface="Cambria Math"/>
                          </a:rPr>
                          <m:t>𝑐</m:t>
                        </m:r>
                      </m:e>
                    </m:rad>
                  </m:oMath>
                </a14:m>
                <a:r>
                  <a:rPr lang="en-GB" sz="2000" dirty="0"/>
                  <a:t>, with </a:t>
                </a:r>
                <a:r>
                  <a:rPr lang="en-GB" sz="2000" dirty="0" err="1"/>
                  <a:t>probabiltiy</a:t>
                </a:r>
                <a:r>
                  <a:rPr lang="en-GB" sz="2000" dirty="0"/>
                  <a:t> </a:t>
                </a:r>
                <a14:m>
                  <m:oMath xmlns:m="http://schemas.openxmlformats.org/officeDocument/2006/math">
                    <m:r>
                      <a:rPr lang="en-GB" sz="2000" i="1" dirty="0">
                        <a:latin typeface="Cambria Math"/>
                      </a:rPr>
                      <m:t>.5</m:t>
                    </m:r>
                  </m:oMath>
                </a14:m>
                <a:r>
                  <a:rPr lang="en-GB" sz="2000" dirty="0"/>
                  <a:t>.</a:t>
                </a:r>
              </a:p>
              <a:p>
                <a:pPr lvl="2"/>
                <a:endParaRPr lang="en-US" sz="2000" i="1" dirty="0" smtClean="0">
                  <a:latin typeface="Cambria Math"/>
                </a:endParaRPr>
              </a:p>
              <a:p>
                <a:pPr lvl="2"/>
                <a14:m>
                  <m:oMath xmlns:m="http://schemas.openxmlformats.org/officeDocument/2006/math">
                    <m:r>
                      <a:rPr lang="en-US" sz="2000" i="1">
                        <a:latin typeface="Cambria Math"/>
                      </a:rPr>
                      <m:t>𝑐</m:t>
                    </m:r>
                    <m:r>
                      <a:rPr lang="en-US" sz="2000" i="1">
                        <a:latin typeface="Cambria Math"/>
                      </a:rPr>
                      <m:t>=</m:t>
                    </m:r>
                    <m:r>
                      <a:rPr lang="en-US" sz="2000" i="1">
                        <a:latin typeface="Cambria Math"/>
                      </a:rPr>
                      <m:t>𝑂</m:t>
                    </m:r>
                    <m:d>
                      <m:dPr>
                        <m:ctrlPr>
                          <a:rPr lang="en-US" sz="2000" i="1">
                            <a:latin typeface="Cambria Math"/>
                          </a:rPr>
                        </m:ctrlPr>
                      </m:dPr>
                      <m:e>
                        <m:sSup>
                          <m:sSupPr>
                            <m:ctrlPr>
                              <a:rPr lang="en-US" sz="2000" i="1">
                                <a:latin typeface="Cambria Math"/>
                              </a:rPr>
                            </m:ctrlPr>
                          </m:sSupPr>
                          <m:e>
                            <m:r>
                              <a:rPr lang="en-US" sz="2000" b="1" i="1">
                                <a:latin typeface="Cambria Math"/>
                                <a:ea typeface="Cambria Math"/>
                              </a:rPr>
                              <m:t>𝝂</m:t>
                            </m:r>
                          </m:e>
                          <m:sup>
                            <m:r>
                              <a:rPr lang="en-US" sz="2000" i="1">
                                <a:latin typeface="Cambria Math"/>
                              </a:rPr>
                              <m:t>2</m:t>
                            </m:r>
                          </m:sup>
                        </m:sSup>
                      </m:e>
                    </m:d>
                  </m:oMath>
                </a14:m>
                <a:r>
                  <a:rPr lang="en-GB" sz="2000" dirty="0"/>
                  <a:t> - High Correlation		</a:t>
                </a:r>
                <a14:m>
                  <m:oMath xmlns:m="http://schemas.openxmlformats.org/officeDocument/2006/math">
                    <m:r>
                      <a:rPr lang="en-US" sz="2000" i="1">
                        <a:latin typeface="Cambria Math"/>
                      </a:rPr>
                      <m:t>𝑐</m:t>
                    </m:r>
                    <m:r>
                      <a:rPr lang="en-US" sz="2000" i="1">
                        <a:latin typeface="Cambria Math"/>
                      </a:rPr>
                      <m:t>=0 </m:t>
                    </m:r>
                    <m:d>
                      <m:dPr>
                        <m:ctrlPr>
                          <a:rPr lang="en-US" sz="2000" i="1">
                            <a:latin typeface="Cambria Math"/>
                          </a:rPr>
                        </m:ctrlPr>
                      </m:dPr>
                      <m:e>
                        <m:sSup>
                          <m:sSupPr>
                            <m:ctrlPr>
                              <a:rPr lang="en-US" sz="2000" i="1">
                                <a:latin typeface="Cambria Math"/>
                              </a:rPr>
                            </m:ctrlPr>
                          </m:sSupPr>
                          <m:e>
                            <m:r>
                              <a:rPr lang="en-US" sz="2000" b="1" i="1">
                                <a:latin typeface="Cambria Math"/>
                                <a:ea typeface="Cambria Math"/>
                              </a:rPr>
                              <m:t>𝝂</m:t>
                            </m:r>
                          </m:e>
                          <m:sup>
                            <m:r>
                              <a:rPr lang="en-US" sz="2000" i="1">
                                <a:latin typeface="Cambria Math"/>
                              </a:rPr>
                              <m:t>2</m:t>
                            </m:r>
                          </m:sup>
                        </m:sSup>
                        <m:r>
                          <a:rPr lang="en-US" sz="2000" i="1">
                            <a:latin typeface="Cambria Math"/>
                            <a:ea typeface="Cambria Math"/>
                          </a:rPr>
                          <m:t>≫</m:t>
                        </m:r>
                        <m:r>
                          <a:rPr lang="en-US" sz="2000" i="1">
                            <a:latin typeface="Cambria Math"/>
                            <a:ea typeface="Cambria Math"/>
                          </a:rPr>
                          <m:t>𝑐</m:t>
                        </m:r>
                      </m:e>
                    </m:d>
                  </m:oMath>
                </a14:m>
                <a:r>
                  <a:rPr lang="en-GB" sz="2000" dirty="0"/>
                  <a:t> - No Correlation</a:t>
                </a:r>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rPr>
              <a:t>   </a:t>
            </a:r>
            <a:r>
              <a:rPr lang="en-GB" sz="2400" b="1" dirty="0">
                <a:solidFill>
                  <a:schemeClr val="accent2"/>
                </a:solidFill>
              </a:rPr>
              <a:t>Why do we need </a:t>
            </a:r>
            <a:r>
              <a:rPr lang="en-GB" sz="2400" b="1" cap="none" dirty="0" err="1">
                <a:solidFill>
                  <a:schemeClr val="accent2"/>
                </a:solidFill>
              </a:rPr>
              <a:t>ZSCoVarWt</a:t>
            </a:r>
            <a:r>
              <a:rPr lang="en-GB" sz="2400" b="1" dirty="0">
                <a:solidFill>
                  <a:schemeClr val="accent2"/>
                </a:solidFill>
              </a:rPr>
              <a:t>?</a:t>
            </a:r>
            <a:endParaRPr lang="en-GB" sz="2200" b="1"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22</a:t>
            </a:fld>
            <a:endParaRPr lang="en-GB"/>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3237" y="2743200"/>
            <a:ext cx="4021203" cy="3583172"/>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23504" y="2743200"/>
            <a:ext cx="4248048" cy="3269863"/>
          </a:xfrm>
          <a:prstGeom prst="rect">
            <a:avLst/>
          </a:prstGeom>
        </p:spPr>
      </p:pic>
    </p:spTree>
    <p:extLst>
      <p:ext uri="{BB962C8B-B14F-4D97-AF65-F5344CB8AC3E}">
        <p14:creationId xmlns:p14="http://schemas.microsoft.com/office/powerpoint/2010/main" val="5249650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14:m>
                  <m:oMath xmlns:m="http://schemas.openxmlformats.org/officeDocument/2006/math">
                    <m:r>
                      <a:rPr lang="en-GB" sz="2000" i="1" dirty="0">
                        <a:latin typeface="Cambria Math"/>
                      </a:rPr>
                      <m:t>𝐹𝑟𝐶𝑜𝑉𝑎𝑟𝑊𝑡</m:t>
                    </m:r>
                    <m:r>
                      <a:rPr lang="en-GB" sz="2000" i="1" dirty="0">
                        <a:latin typeface="Cambria Math"/>
                      </a:rPr>
                      <m:t>=0</m:t>
                    </m:r>
                  </m:oMath>
                </a14:m>
                <a:r>
                  <a:rPr lang="en-GB" sz="2000" dirty="0"/>
                  <a:t>, </a:t>
                </a:r>
                <a14:m>
                  <m:oMath xmlns:m="http://schemas.openxmlformats.org/officeDocument/2006/math">
                    <m:r>
                      <a:rPr lang="en-US" sz="2000" i="1" dirty="0">
                        <a:latin typeface="Cambria Math"/>
                      </a:rPr>
                      <m:t>𝑍𝑆</m:t>
                    </m:r>
                    <m:r>
                      <a:rPr lang="en-GB" sz="2000" i="1" dirty="0">
                        <a:latin typeface="Cambria Math"/>
                      </a:rPr>
                      <m:t>𝐶𝑜𝑉𝑎𝑟𝑊𝑡</m:t>
                    </m:r>
                    <m:r>
                      <a:rPr lang="en-GB" sz="2000" i="1" dirty="0">
                        <a:latin typeface="Cambria Math"/>
                      </a:rPr>
                      <m:t>=.85</m:t>
                    </m:r>
                  </m:oMath>
                </a14:m>
                <a:r>
                  <a:rPr lang="en-GB" sz="2000" dirty="0"/>
                  <a:t>, </a:t>
                </a:r>
                <a14:m>
                  <m:oMath xmlns:m="http://schemas.openxmlformats.org/officeDocument/2006/math">
                    <m:r>
                      <a:rPr lang="en-US" sz="2000" i="1">
                        <a:latin typeface="Cambria Math"/>
                      </a:rPr>
                      <m:t>𝑐</m:t>
                    </m:r>
                    <m:r>
                      <a:rPr lang="en-US" sz="2000" i="1">
                        <a:latin typeface="Cambria Math"/>
                      </a:rPr>
                      <m:t>=0</m:t>
                    </m:r>
                  </m:oMath>
                </a14:m>
                <a:endParaRPr lang="en-GB" sz="2000" dirty="0"/>
              </a:p>
              <a:p>
                <a:pPr lvl="2"/>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rPr>
              <a:t>   </a:t>
            </a:r>
            <a:r>
              <a:rPr lang="en-GB" sz="2400" b="1" cap="none" dirty="0">
                <a:solidFill>
                  <a:schemeClr val="accent2"/>
                </a:solidFill>
              </a:rPr>
              <a:t>Why </a:t>
            </a:r>
            <a:r>
              <a:rPr lang="en-GB" sz="2400" b="1" cap="none" dirty="0" err="1" smtClean="0">
                <a:solidFill>
                  <a:schemeClr val="accent2"/>
                </a:solidFill>
              </a:rPr>
              <a:t>ZSCoVarWt</a:t>
            </a:r>
            <a:r>
              <a:rPr lang="en-GB" sz="2400" b="1" cap="none" dirty="0">
                <a:solidFill>
                  <a:schemeClr val="accent2"/>
                </a:solidFill>
              </a:rPr>
              <a:t>?</a:t>
            </a:r>
            <a:endParaRPr lang="en-GB" sz="2200"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23</a:t>
            </a:fld>
            <a:endParaRPr lang="en-GB"/>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9461" y="1973063"/>
            <a:ext cx="6900530" cy="4312831"/>
          </a:xfrm>
          <a:prstGeom prst="rect">
            <a:avLst/>
          </a:prstGeom>
        </p:spPr>
      </p:pic>
    </p:spTree>
    <p:extLst>
      <p:ext uri="{BB962C8B-B14F-4D97-AF65-F5344CB8AC3E}">
        <p14:creationId xmlns:p14="http://schemas.microsoft.com/office/powerpoint/2010/main" val="11136340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03237" y="1257300"/>
            <a:ext cx="9905274" cy="5581488"/>
          </a:xfrm>
        </p:spPr>
        <p:txBody>
          <a:bodyPr/>
          <a:lstStyle/>
          <a:p>
            <a:pPr lvl="2"/>
            <a:r>
              <a:rPr lang="en-GB" sz="2000" dirty="0"/>
              <a:t>For Identical </a:t>
            </a:r>
            <a:r>
              <a:rPr lang="en-GB" sz="2000" dirty="0" err="1"/>
              <a:t>LoBs</a:t>
            </a:r>
            <a:r>
              <a:rPr lang="en-GB" sz="2000" dirty="0"/>
              <a:t>:</a:t>
            </a:r>
          </a:p>
          <a:p>
            <a:pPr lvl="2"/>
            <a:endParaRPr lang="en-GB" sz="2000" dirty="0" smtClean="0"/>
          </a:p>
          <a:p>
            <a:pPr lvl="2"/>
            <a:endParaRPr lang="en-GB" sz="2000" dirty="0"/>
          </a:p>
        </p:txBody>
      </p:sp>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rPr>
              <a:t>   </a:t>
            </a:r>
            <a:r>
              <a:rPr lang="en-GB" sz="2400" b="1" cap="none" dirty="0">
                <a:solidFill>
                  <a:schemeClr val="accent2"/>
                </a:solidFill>
              </a:rPr>
              <a:t>Why </a:t>
            </a:r>
            <a:r>
              <a:rPr lang="en-GB" sz="2400" b="1" cap="none" dirty="0" err="1" smtClean="0">
                <a:solidFill>
                  <a:schemeClr val="accent2"/>
                </a:solidFill>
              </a:rPr>
              <a:t>ZSCoVarWt</a:t>
            </a:r>
            <a:r>
              <a:rPr lang="en-GB" sz="2400" b="1" cap="none" dirty="0">
                <a:solidFill>
                  <a:schemeClr val="accent2"/>
                </a:solidFill>
              </a:rPr>
              <a:t>?</a:t>
            </a:r>
            <a:endParaRPr lang="en-GB" sz="2200"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24</a:t>
            </a:fld>
            <a:endParaRPr lang="en-GB"/>
          </a:p>
        </p:txBody>
      </p:sp>
      <mc:AlternateContent xmlns:mc="http://schemas.openxmlformats.org/markup-compatibility/2006">
        <mc:Choice xmlns:a14="http://schemas.microsoft.com/office/drawing/2010/main" Requires="a14">
          <p:graphicFrame>
            <p:nvGraphicFramePr>
              <p:cNvPr id="3" name="Table 2"/>
              <p:cNvGraphicFramePr>
                <a:graphicFrameLocks noGrp="1"/>
              </p:cNvGraphicFramePr>
              <p:nvPr>
                <p:extLst>
                  <p:ext uri="{D42A27DB-BD31-4B8C-83A1-F6EECF244321}">
                    <p14:modId xmlns:p14="http://schemas.microsoft.com/office/powerpoint/2010/main" val="3829783681"/>
                  </p:ext>
                </p:extLst>
              </p:nvPr>
            </p:nvGraphicFramePr>
            <p:xfrm>
              <a:off x="825303" y="1980363"/>
              <a:ext cx="8276166" cy="2581004"/>
            </p:xfrm>
            <a:graphic>
              <a:graphicData uri="http://schemas.openxmlformats.org/drawingml/2006/table">
                <a:tbl>
                  <a:tblPr firstRow="1" bandRow="1">
                    <a:tableStyleId>{5C22544A-7EE6-4342-B048-85BDC9FD1C3A}</a:tableStyleId>
                  </a:tblPr>
                  <a:tblGrid>
                    <a:gridCol w="2758722"/>
                    <a:gridCol w="2758722"/>
                    <a:gridCol w="2758722"/>
                  </a:tblGrid>
                  <a:tr h="1214590">
                    <a:tc>
                      <a:txBody>
                        <a:bodyPr/>
                        <a:lstStyle/>
                        <a:p>
                          <a:endParaRPr lang="en-US" dirty="0"/>
                        </a:p>
                      </a:txBody>
                      <a:tcPr/>
                    </a:tc>
                    <a:tc>
                      <a:txBody>
                        <a:bodyPr/>
                        <a:lstStyle/>
                        <a:p>
                          <a:r>
                            <a:rPr lang="en-US" dirty="0" err="1" smtClean="0"/>
                            <a:t>FrCoVarWt</a:t>
                          </a:r>
                          <a:r>
                            <a:rPr lang="en-US" dirty="0" smtClean="0"/>
                            <a:t>=1</a:t>
                          </a:r>
                        </a:p>
                        <a:p>
                          <a:r>
                            <a:rPr lang="en-US" dirty="0" err="1" smtClean="0"/>
                            <a:t>ZSCoVarWt</a:t>
                          </a:r>
                          <a:r>
                            <a:rPr lang="en-US" dirty="0" smtClean="0"/>
                            <a:t>=0</a:t>
                          </a:r>
                          <a:endParaRPr lang="en-US" dirty="0"/>
                        </a:p>
                      </a:txBody>
                      <a:tcPr/>
                    </a:tc>
                    <a:tc>
                      <a:txBody>
                        <a:bodyPr/>
                        <a:lstStyle/>
                        <a:p>
                          <a:r>
                            <a:rPr lang="en-US" dirty="0" err="1" smtClean="0"/>
                            <a:t>FrCoVarWt</a:t>
                          </a:r>
                          <a:r>
                            <a:rPr lang="en-US" dirty="0" smtClean="0"/>
                            <a:t>=0</a:t>
                          </a:r>
                        </a:p>
                        <a:p>
                          <a:r>
                            <a:rPr lang="en-US" dirty="0" err="1" smtClean="0"/>
                            <a:t>ZSCoVarWt</a:t>
                          </a:r>
                          <a:r>
                            <a:rPr lang="en-US" dirty="0" smtClean="0"/>
                            <a:t>=1</a:t>
                          </a:r>
                          <a:endParaRPr lang="en-US" dirty="0"/>
                        </a:p>
                      </a:txBody>
                      <a:tcPr/>
                    </a:tc>
                  </a:tr>
                  <a:tr h="683207">
                    <a:tc>
                      <a:txBody>
                        <a:bodyPr/>
                        <a:lstStyle/>
                        <a:p>
                          <a:pPr/>
                          <a14:m>
                            <m:oMathPara xmlns:m="http://schemas.openxmlformats.org/officeDocument/2006/math">
                              <m:oMathParaPr>
                                <m:jc m:val="centerGroup"/>
                              </m:oMathParaPr>
                              <m:oMath xmlns:m="http://schemas.openxmlformats.org/officeDocument/2006/math">
                                <m:sSup>
                                  <m:sSupPr>
                                    <m:ctrlPr>
                                      <a:rPr lang="en-US" i="1" smtClean="0">
                                        <a:latin typeface="Cambria Math"/>
                                      </a:rPr>
                                    </m:ctrlPr>
                                  </m:sSupPr>
                                  <m:e>
                                    <m:r>
                                      <a:rPr lang="en-US" b="1" i="1" smtClean="0">
                                        <a:latin typeface="Cambria Math"/>
                                      </a:rPr>
                                      <m:t>𝛎</m:t>
                                    </m:r>
                                  </m:e>
                                  <m:sup>
                                    <m:r>
                                      <a:rPr lang="en-US" smtClean="0">
                                        <a:latin typeface="Cambria Math"/>
                                      </a:rPr>
                                      <m:t>2</m:t>
                                    </m:r>
                                  </m:sup>
                                </m:sSup>
                                <m:r>
                                  <a:rPr lang="en-US" smtClean="0">
                                    <a:latin typeface="Cambria Math"/>
                                  </a:rPr>
                                  <m:t>→</m:t>
                                </m:r>
                                <m:r>
                                  <a:rPr lang="en-US" smtClean="0">
                                    <a:latin typeface="Cambria Math"/>
                                  </a:rPr>
                                  <m:t>𝑐</m:t>
                                </m:r>
                              </m:oMath>
                            </m:oMathPara>
                          </a14:m>
                          <a:endParaRPr lang="en-US" dirty="0"/>
                        </a:p>
                      </a:txBody>
                      <a:tcPr/>
                    </a:tc>
                    <a:tc>
                      <a:txBody>
                        <a:bodyPr/>
                        <a:lstStyle/>
                        <a:p>
                          <a:pPr/>
                          <a14:m>
                            <m:oMathPara xmlns:m="http://schemas.openxmlformats.org/officeDocument/2006/math">
                              <m:oMathParaPr>
                                <m:jc m:val="centerGroup"/>
                              </m:oMathParaPr>
                              <m:oMath xmlns:m="http://schemas.openxmlformats.org/officeDocument/2006/math">
                                <m:r>
                                  <a:rPr lang="en-US" b="1" i="1" smtClean="0">
                                    <a:latin typeface="Cambria Math"/>
                                  </a:rPr>
                                  <m:t>𝛒</m:t>
                                </m:r>
                                <m:r>
                                  <a:rPr lang="en-US" smtClean="0">
                                    <a:latin typeface="Cambria Math"/>
                                  </a:rPr>
                                  <m:t>→1</m:t>
                                </m:r>
                              </m:oMath>
                            </m:oMathPara>
                          </a14:m>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b="1" i="1" smtClean="0">
                                    <a:latin typeface="Cambria Math"/>
                                  </a:rPr>
                                  <m:t>𝛒</m:t>
                                </m:r>
                                <m:r>
                                  <a:rPr lang="en-US" smtClean="0">
                                    <a:latin typeface="Cambria Math"/>
                                  </a:rPr>
                                  <m:t>→0</m:t>
                                </m:r>
                              </m:oMath>
                            </m:oMathPara>
                          </a14:m>
                          <a:endParaRPr lang="en-US" dirty="0"/>
                        </a:p>
                      </a:txBody>
                      <a:tcPr/>
                    </a:tc>
                  </a:tr>
                  <a:tr h="68320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p>
                                  <m:sSupPr>
                                    <m:ctrlPr>
                                      <a:rPr lang="en-US" i="1" smtClean="0">
                                        <a:latin typeface="Cambria Math"/>
                                      </a:rPr>
                                    </m:ctrlPr>
                                  </m:sSupPr>
                                  <m:e>
                                    <m:r>
                                      <a:rPr lang="en-US" b="1" i="1" smtClean="0">
                                        <a:latin typeface="Cambria Math"/>
                                      </a:rPr>
                                      <m:t>𝛎</m:t>
                                    </m:r>
                                  </m:e>
                                  <m:sup>
                                    <m:r>
                                      <a:rPr lang="en-US" smtClean="0">
                                        <a:latin typeface="Cambria Math"/>
                                      </a:rPr>
                                      <m:t>2</m:t>
                                    </m:r>
                                  </m:sup>
                                </m:sSup>
                                <m:r>
                                  <a:rPr lang="en-US" smtClean="0">
                                    <a:latin typeface="Cambria Math"/>
                                  </a:rPr>
                                  <m:t>≫</m:t>
                                </m:r>
                                <m:r>
                                  <a:rPr lang="en-US" smtClean="0">
                                    <a:latin typeface="Cambria Math"/>
                                  </a:rPr>
                                  <m:t>𝑐</m:t>
                                </m:r>
                              </m:oMath>
                            </m:oMathPara>
                          </a14:m>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b="1" i="1" smtClean="0">
                                    <a:latin typeface="Cambria Math"/>
                                  </a:rPr>
                                  <m:t>𝛒</m:t>
                                </m:r>
                                <m:r>
                                  <a:rPr lang="en-US" smtClean="0">
                                    <a:latin typeface="Cambria Math"/>
                                  </a:rPr>
                                  <m:t>→0</m:t>
                                </m:r>
                              </m:oMath>
                            </m:oMathPara>
                          </a14:m>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b="1" i="1" smtClean="0">
                                    <a:latin typeface="Cambria Math"/>
                                  </a:rPr>
                                  <m:t>𝛒</m:t>
                                </m:r>
                                <m:r>
                                  <a:rPr lang="en-US" smtClean="0">
                                    <a:latin typeface="Cambria Math"/>
                                  </a:rPr>
                                  <m:t>→</m:t>
                                </m:r>
                                <m:r>
                                  <a:rPr lang="en-US" i="1" smtClean="0">
                                    <a:latin typeface="Cambria Math"/>
                                  </a:rPr>
                                  <m:t>1</m:t>
                                </m:r>
                              </m:oMath>
                            </m:oMathPara>
                          </a14:m>
                          <a:endParaRPr lang="en-US" dirty="0"/>
                        </a:p>
                      </a:txBody>
                      <a:tcPr/>
                    </a:tc>
                  </a:tr>
                </a:tbl>
              </a:graphicData>
            </a:graphic>
          </p:graphicFrame>
        </mc:Choice>
        <mc:Fallback>
          <p:graphicFrame>
            <p:nvGraphicFramePr>
              <p:cNvPr id="3" name="Table 2"/>
              <p:cNvGraphicFramePr>
                <a:graphicFrameLocks noGrp="1"/>
              </p:cNvGraphicFramePr>
              <p:nvPr>
                <p:extLst>
                  <p:ext uri="{D42A27DB-BD31-4B8C-83A1-F6EECF244321}">
                    <p14:modId xmlns:p14="http://schemas.microsoft.com/office/powerpoint/2010/main" val="3829783681"/>
                  </p:ext>
                </p:extLst>
              </p:nvPr>
            </p:nvGraphicFramePr>
            <p:xfrm>
              <a:off x="825303" y="1980363"/>
              <a:ext cx="8276166" cy="2581004"/>
            </p:xfrm>
            <a:graphic>
              <a:graphicData uri="http://schemas.openxmlformats.org/drawingml/2006/table">
                <a:tbl>
                  <a:tblPr firstRow="1" bandRow="1">
                    <a:tableStyleId>{5C22544A-7EE6-4342-B048-85BDC9FD1C3A}</a:tableStyleId>
                  </a:tblPr>
                  <a:tblGrid>
                    <a:gridCol w="2758722"/>
                    <a:gridCol w="2758722"/>
                    <a:gridCol w="2758722"/>
                  </a:tblGrid>
                  <a:tr h="1214590">
                    <a:tc>
                      <a:txBody>
                        <a:bodyPr/>
                        <a:lstStyle/>
                        <a:p>
                          <a:endParaRPr lang="en-US" dirty="0"/>
                        </a:p>
                      </a:txBody>
                      <a:tcPr/>
                    </a:tc>
                    <a:tc>
                      <a:txBody>
                        <a:bodyPr/>
                        <a:lstStyle/>
                        <a:p>
                          <a:r>
                            <a:rPr lang="en-US" dirty="0" err="1" smtClean="0"/>
                            <a:t>FrCoVarWt</a:t>
                          </a:r>
                          <a:r>
                            <a:rPr lang="en-US" dirty="0" smtClean="0"/>
                            <a:t>=1</a:t>
                          </a:r>
                        </a:p>
                        <a:p>
                          <a:r>
                            <a:rPr lang="en-US" dirty="0" err="1" smtClean="0"/>
                            <a:t>ZSCoVarWt</a:t>
                          </a:r>
                          <a:r>
                            <a:rPr lang="en-US" dirty="0" smtClean="0"/>
                            <a:t>=0</a:t>
                          </a:r>
                          <a:endParaRPr lang="en-US" dirty="0"/>
                        </a:p>
                      </a:txBody>
                      <a:tcPr/>
                    </a:tc>
                    <a:tc>
                      <a:txBody>
                        <a:bodyPr/>
                        <a:lstStyle/>
                        <a:p>
                          <a:r>
                            <a:rPr lang="en-US" dirty="0" err="1" smtClean="0"/>
                            <a:t>FrCoVarWt</a:t>
                          </a:r>
                          <a:r>
                            <a:rPr lang="en-US" dirty="0" smtClean="0"/>
                            <a:t>=0</a:t>
                          </a:r>
                        </a:p>
                        <a:p>
                          <a:r>
                            <a:rPr lang="en-US" dirty="0" err="1" smtClean="0"/>
                            <a:t>ZSCoVarWt</a:t>
                          </a:r>
                          <a:r>
                            <a:rPr lang="en-US" dirty="0" smtClean="0"/>
                            <a:t>=1</a:t>
                          </a:r>
                          <a:endParaRPr lang="en-US" dirty="0"/>
                        </a:p>
                      </a:txBody>
                      <a:tcPr/>
                    </a:tc>
                  </a:tr>
                  <a:tr h="683207">
                    <a:tc>
                      <a:txBody>
                        <a:bodyPr/>
                        <a:lstStyle/>
                        <a:p>
                          <a:endParaRPr lang="en-US"/>
                        </a:p>
                      </a:txBody>
                      <a:tcPr>
                        <a:blipFill rotWithShape="1">
                          <a:blip r:embed="rId2"/>
                          <a:stretch>
                            <a:fillRect t="-183036" r="-200000" b="-100893"/>
                          </a:stretch>
                        </a:blipFill>
                      </a:tcPr>
                    </a:tc>
                    <a:tc>
                      <a:txBody>
                        <a:bodyPr/>
                        <a:lstStyle/>
                        <a:p>
                          <a:endParaRPr lang="en-US"/>
                        </a:p>
                      </a:txBody>
                      <a:tcPr>
                        <a:blipFill rotWithShape="1">
                          <a:blip r:embed="rId2"/>
                          <a:stretch>
                            <a:fillRect l="-100221" t="-183036" r="-100442" b="-100893"/>
                          </a:stretch>
                        </a:blipFill>
                      </a:tcPr>
                    </a:tc>
                    <a:tc>
                      <a:txBody>
                        <a:bodyPr/>
                        <a:lstStyle/>
                        <a:p>
                          <a:endParaRPr lang="en-US"/>
                        </a:p>
                      </a:txBody>
                      <a:tcPr>
                        <a:blipFill rotWithShape="1">
                          <a:blip r:embed="rId2"/>
                          <a:stretch>
                            <a:fillRect l="-199779" t="-183036" r="-221" b="-100893"/>
                          </a:stretch>
                        </a:blipFill>
                      </a:tcPr>
                    </a:tc>
                  </a:tr>
                  <a:tr h="683207">
                    <a:tc>
                      <a:txBody>
                        <a:bodyPr/>
                        <a:lstStyle/>
                        <a:p>
                          <a:endParaRPr lang="en-US"/>
                        </a:p>
                      </a:txBody>
                      <a:tcPr>
                        <a:blipFill rotWithShape="1">
                          <a:blip r:embed="rId2"/>
                          <a:stretch>
                            <a:fillRect t="-283036" r="-200000" b="-893"/>
                          </a:stretch>
                        </a:blipFill>
                      </a:tcPr>
                    </a:tc>
                    <a:tc>
                      <a:txBody>
                        <a:bodyPr/>
                        <a:lstStyle/>
                        <a:p>
                          <a:endParaRPr lang="en-US"/>
                        </a:p>
                      </a:txBody>
                      <a:tcPr>
                        <a:blipFill rotWithShape="1">
                          <a:blip r:embed="rId2"/>
                          <a:stretch>
                            <a:fillRect l="-100221" t="-283036" r="-100442" b="-893"/>
                          </a:stretch>
                        </a:blipFill>
                      </a:tcPr>
                    </a:tc>
                    <a:tc>
                      <a:txBody>
                        <a:bodyPr/>
                        <a:lstStyle/>
                        <a:p>
                          <a:endParaRPr lang="en-US"/>
                        </a:p>
                      </a:txBody>
                      <a:tcPr>
                        <a:blipFill rotWithShape="1">
                          <a:blip r:embed="rId2"/>
                          <a:stretch>
                            <a:fillRect l="-199779" t="-283036" r="-221" b="-893"/>
                          </a:stretch>
                        </a:blipFill>
                      </a:tcPr>
                    </a:tc>
                  </a:tr>
                </a:tbl>
              </a:graphicData>
            </a:graphic>
          </p:graphicFrame>
        </mc:Fallback>
      </mc:AlternateContent>
    </p:spTree>
    <p:extLst>
      <p:ext uri="{BB962C8B-B14F-4D97-AF65-F5344CB8AC3E}">
        <p14:creationId xmlns:p14="http://schemas.microsoft.com/office/powerpoint/2010/main" val="293626146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3237" y="1257300"/>
                <a:ext cx="9905274" cy="5581488"/>
              </a:xfrm>
            </p:spPr>
            <p:txBody>
              <a:bodyPr/>
              <a:lstStyle/>
              <a:p>
                <a:pPr lvl="2"/>
                <a:r>
                  <a:rPr lang="en-GB" sz="2000" dirty="0"/>
                  <a:t>Can increase </a:t>
                </a:r>
                <a:r>
                  <a:rPr lang="en-GB" sz="2000" dirty="0" err="1"/>
                  <a:t>skewness</a:t>
                </a:r>
                <a:r>
                  <a:rPr lang="en-GB" sz="2000" dirty="0"/>
                  <a:t> by adding shift to mixing distributions.</a:t>
                </a:r>
              </a:p>
              <a:p>
                <a:pPr lvl="3"/>
                <a:endParaRPr lang="en-GB" sz="2000" dirty="0" smtClean="0"/>
              </a:p>
              <a:p>
                <a:pPr lvl="3"/>
                <a:endParaRPr lang="en-GB" sz="2000" dirty="0" smtClean="0"/>
              </a:p>
              <a:p>
                <a:pPr lvl="3"/>
                <a:r>
                  <a:rPr lang="en-GB" sz="2000" dirty="0" smtClean="0"/>
                  <a:t>Shifted </a:t>
                </a:r>
                <a:r>
                  <a:rPr lang="en-GB" sz="2000" dirty="0"/>
                  <a:t>lognormal: </a:t>
                </a:r>
                <a14:m>
                  <m:oMath xmlns:m="http://schemas.openxmlformats.org/officeDocument/2006/math">
                    <m:r>
                      <a:rPr lang="en-US" sz="2000" i="1">
                        <a:latin typeface="Cambria Math"/>
                      </a:rPr>
                      <m:t>𝐺</m:t>
                    </m:r>
                    <m:r>
                      <a:rPr lang="en-US" sz="2000" i="1">
                        <a:latin typeface="Cambria Math"/>
                      </a:rPr>
                      <m:t>=</m:t>
                    </m:r>
                    <m:r>
                      <a:rPr lang="en-US" sz="2000" i="1">
                        <a:latin typeface="Cambria Math"/>
                      </a:rPr>
                      <m:t>𝑠</m:t>
                    </m:r>
                    <m:r>
                      <a:rPr lang="en-US" sz="2000" i="1">
                        <a:latin typeface="Cambria Math"/>
                      </a:rPr>
                      <m:t>+</m:t>
                    </m:r>
                    <m:r>
                      <a:rPr lang="en-US" sz="2000" i="1">
                        <a:latin typeface="Cambria Math"/>
                      </a:rPr>
                      <m:t>𝐿𝑜𝑔𝑛</m:t>
                    </m:r>
                    <m:d>
                      <m:dPr>
                        <m:begChr m:val="["/>
                        <m:endChr m:val="]"/>
                        <m:ctrlPr>
                          <a:rPr lang="en-US" sz="2000" i="1">
                            <a:latin typeface="Cambria Math"/>
                          </a:rPr>
                        </m:ctrlPr>
                      </m:dPr>
                      <m:e>
                        <m:r>
                          <a:rPr lang="en-US" sz="2000" i="1">
                            <a:latin typeface="Cambria Math"/>
                          </a:rPr>
                          <m:t>𝑙𝑛</m:t>
                        </m:r>
                        <m:d>
                          <m:dPr>
                            <m:ctrlPr>
                              <a:rPr lang="en-US" sz="2000" i="1">
                                <a:latin typeface="Cambria Math"/>
                              </a:rPr>
                            </m:ctrlPr>
                          </m:dPr>
                          <m:e>
                            <m:box>
                              <m:boxPr>
                                <m:ctrlPr>
                                  <a:rPr lang="en-US" sz="2000" i="1">
                                    <a:latin typeface="Cambria Math"/>
                                  </a:rPr>
                                </m:ctrlPr>
                              </m:boxPr>
                              <m:e>
                                <m:argPr>
                                  <m:argSz m:val="-1"/>
                                </m:argPr>
                                <m:f>
                                  <m:fPr>
                                    <m:ctrlPr>
                                      <a:rPr lang="en-US" sz="2000" i="1">
                                        <a:latin typeface="Cambria Math"/>
                                      </a:rPr>
                                    </m:ctrlPr>
                                  </m:fPr>
                                  <m:num>
                                    <m:sSup>
                                      <m:sSupPr>
                                        <m:ctrlPr>
                                          <a:rPr lang="en-US" sz="2000" i="1">
                                            <a:latin typeface="Cambria Math"/>
                                          </a:rPr>
                                        </m:ctrlPr>
                                      </m:sSupPr>
                                      <m:e>
                                        <m:d>
                                          <m:dPr>
                                            <m:ctrlPr>
                                              <a:rPr lang="en-US" sz="2000" i="1">
                                                <a:latin typeface="Cambria Math"/>
                                              </a:rPr>
                                            </m:ctrlPr>
                                          </m:dPr>
                                          <m:e>
                                            <m:r>
                                              <a:rPr lang="en-US" sz="2000" i="1">
                                                <a:latin typeface="Cambria Math"/>
                                              </a:rPr>
                                              <m:t>1−</m:t>
                                            </m:r>
                                            <m:r>
                                              <a:rPr lang="en-US" sz="2000" i="1">
                                                <a:latin typeface="Cambria Math"/>
                                              </a:rPr>
                                              <m:t>𝑠</m:t>
                                            </m:r>
                                          </m:e>
                                        </m:d>
                                      </m:e>
                                      <m:sup>
                                        <m:r>
                                          <a:rPr lang="en-US" sz="2000" i="1">
                                            <a:latin typeface="Cambria Math"/>
                                          </a:rPr>
                                          <m:t>2</m:t>
                                        </m:r>
                                      </m:sup>
                                    </m:sSup>
                                  </m:num>
                                  <m:den>
                                    <m:rad>
                                      <m:radPr>
                                        <m:degHide m:val="on"/>
                                        <m:ctrlPr>
                                          <a:rPr lang="en-US" sz="2000" i="1">
                                            <a:latin typeface="Cambria Math"/>
                                          </a:rPr>
                                        </m:ctrlPr>
                                      </m:radPr>
                                      <m:deg/>
                                      <m:e>
                                        <m:r>
                                          <a:rPr lang="en-US" sz="2000" i="1">
                                            <a:latin typeface="Cambria Math"/>
                                          </a:rPr>
                                          <m:t>𝑐</m:t>
                                        </m:r>
                                        <m:r>
                                          <a:rPr lang="en-US" sz="2000" i="1">
                                            <a:latin typeface="Cambria Math"/>
                                          </a:rPr>
                                          <m:t>+</m:t>
                                        </m:r>
                                        <m:sSup>
                                          <m:sSupPr>
                                            <m:ctrlPr>
                                              <a:rPr lang="en-US" sz="2000" i="1">
                                                <a:latin typeface="Cambria Math"/>
                                              </a:rPr>
                                            </m:ctrlPr>
                                          </m:sSupPr>
                                          <m:e>
                                            <m:d>
                                              <m:dPr>
                                                <m:ctrlPr>
                                                  <a:rPr lang="en-US" sz="2000" i="1">
                                                    <a:latin typeface="Cambria Math"/>
                                                  </a:rPr>
                                                </m:ctrlPr>
                                              </m:dPr>
                                              <m:e>
                                                <m:r>
                                                  <a:rPr lang="en-US" sz="2000" i="1">
                                                    <a:latin typeface="Cambria Math"/>
                                                  </a:rPr>
                                                  <m:t>1−</m:t>
                                                </m:r>
                                                <m:r>
                                                  <a:rPr lang="en-US" sz="2000" i="1">
                                                    <a:latin typeface="Cambria Math"/>
                                                  </a:rPr>
                                                  <m:t>𝑠</m:t>
                                                </m:r>
                                              </m:e>
                                            </m:d>
                                          </m:e>
                                          <m:sup>
                                            <m:r>
                                              <a:rPr lang="en-US" sz="2000" i="1">
                                                <a:latin typeface="Cambria Math"/>
                                              </a:rPr>
                                              <m:t>2</m:t>
                                            </m:r>
                                          </m:sup>
                                        </m:sSup>
                                      </m:e>
                                    </m:rad>
                                  </m:den>
                                </m:f>
                              </m:e>
                            </m:box>
                          </m:e>
                        </m:d>
                        <m:r>
                          <a:rPr lang="en-US" sz="2000" i="1">
                            <a:latin typeface="Cambria Math"/>
                          </a:rPr>
                          <m:t>,</m:t>
                        </m:r>
                        <m:rad>
                          <m:radPr>
                            <m:degHide m:val="on"/>
                            <m:ctrlPr>
                              <a:rPr lang="en-US" sz="2000" i="1">
                                <a:latin typeface="Cambria Math"/>
                              </a:rPr>
                            </m:ctrlPr>
                          </m:radPr>
                          <m:deg/>
                          <m:e>
                            <m:r>
                              <a:rPr lang="en-US" sz="2000" i="1">
                                <a:latin typeface="Cambria Math"/>
                              </a:rPr>
                              <m:t>𝑙𝑛</m:t>
                            </m:r>
                            <m:d>
                              <m:dPr>
                                <m:ctrlPr>
                                  <a:rPr lang="en-US" sz="2000" i="1">
                                    <a:latin typeface="Cambria Math"/>
                                  </a:rPr>
                                </m:ctrlPr>
                              </m:dPr>
                              <m:e>
                                <m:r>
                                  <a:rPr lang="en-US" sz="2000" i="1">
                                    <a:latin typeface="Cambria Math"/>
                                  </a:rPr>
                                  <m:t>1+</m:t>
                                </m:r>
                                <m:box>
                                  <m:boxPr>
                                    <m:ctrlPr>
                                      <a:rPr lang="en-US" sz="2000" i="1">
                                        <a:latin typeface="Cambria Math"/>
                                      </a:rPr>
                                    </m:ctrlPr>
                                  </m:boxPr>
                                  <m:e>
                                    <m:argPr>
                                      <m:argSz m:val="-1"/>
                                    </m:argPr>
                                    <m:f>
                                      <m:fPr>
                                        <m:ctrlPr>
                                          <a:rPr lang="en-US" sz="2000" i="1">
                                            <a:latin typeface="Cambria Math"/>
                                          </a:rPr>
                                        </m:ctrlPr>
                                      </m:fPr>
                                      <m:num>
                                        <m:r>
                                          <a:rPr lang="en-US" sz="2000" i="1">
                                            <a:latin typeface="Cambria Math"/>
                                          </a:rPr>
                                          <m:t>𝑐</m:t>
                                        </m:r>
                                      </m:num>
                                      <m:den>
                                        <m:sSup>
                                          <m:sSupPr>
                                            <m:ctrlPr>
                                              <a:rPr lang="en-US" sz="2000" i="1">
                                                <a:latin typeface="Cambria Math"/>
                                              </a:rPr>
                                            </m:ctrlPr>
                                          </m:sSupPr>
                                          <m:e>
                                            <m:d>
                                              <m:dPr>
                                                <m:ctrlPr>
                                                  <a:rPr lang="en-US" sz="2000" i="1">
                                                    <a:latin typeface="Cambria Math"/>
                                                  </a:rPr>
                                                </m:ctrlPr>
                                              </m:dPr>
                                              <m:e>
                                                <m:r>
                                                  <a:rPr lang="en-US" sz="2000" i="1">
                                                    <a:latin typeface="Cambria Math"/>
                                                  </a:rPr>
                                                  <m:t>1−</m:t>
                                                </m:r>
                                                <m:r>
                                                  <a:rPr lang="en-US" sz="2000" i="1">
                                                    <a:latin typeface="Cambria Math"/>
                                                  </a:rPr>
                                                  <m:t>𝑠</m:t>
                                                </m:r>
                                              </m:e>
                                            </m:d>
                                          </m:e>
                                          <m:sup>
                                            <m:r>
                                              <a:rPr lang="en-US" sz="2000" i="1">
                                                <a:latin typeface="Cambria Math"/>
                                              </a:rPr>
                                              <m:t>2</m:t>
                                            </m:r>
                                          </m:sup>
                                        </m:sSup>
                                      </m:den>
                                    </m:f>
                                  </m:e>
                                </m:box>
                              </m:e>
                            </m:d>
                          </m:e>
                        </m:rad>
                      </m:e>
                    </m:d>
                  </m:oMath>
                </a14:m>
                <a:r>
                  <a:rPr lang="en-GB" sz="2000" dirty="0"/>
                  <a:t> </a:t>
                </a:r>
              </a:p>
              <a:p>
                <a:pPr lvl="3"/>
                <a:endParaRPr lang="en-GB" sz="2000" dirty="0" smtClean="0"/>
              </a:p>
              <a:p>
                <a:pPr lvl="3"/>
                <a:r>
                  <a:rPr lang="en-GB" sz="2000" dirty="0" err="1" smtClean="0"/>
                  <a:t>Skewness</a:t>
                </a:r>
                <a:r>
                  <a:rPr lang="en-GB" sz="2000" dirty="0" smtClean="0"/>
                  <a:t> </a:t>
                </a:r>
                <a14:m>
                  <m:oMath xmlns:m="http://schemas.openxmlformats.org/officeDocument/2006/math">
                    <m:r>
                      <a:rPr lang="en-US" sz="2000" i="1">
                        <a:latin typeface="Cambria Math"/>
                      </a:rPr>
                      <m:t>=</m:t>
                    </m:r>
                    <m:box>
                      <m:boxPr>
                        <m:ctrlPr>
                          <a:rPr lang="en-US" sz="2000" i="1">
                            <a:latin typeface="Cambria Math"/>
                          </a:rPr>
                        </m:ctrlPr>
                      </m:boxPr>
                      <m:e>
                        <m:argPr>
                          <m:argSz m:val="-1"/>
                        </m:argPr>
                        <m:f>
                          <m:fPr>
                            <m:ctrlPr>
                              <a:rPr lang="en-US" sz="2000" i="1">
                                <a:latin typeface="Cambria Math"/>
                              </a:rPr>
                            </m:ctrlPr>
                          </m:fPr>
                          <m:num>
                            <m:rad>
                              <m:radPr>
                                <m:degHide m:val="on"/>
                                <m:ctrlPr>
                                  <a:rPr lang="en-US" sz="2000" i="1">
                                    <a:latin typeface="Cambria Math"/>
                                  </a:rPr>
                                </m:ctrlPr>
                              </m:radPr>
                              <m:deg/>
                              <m:e>
                                <m:r>
                                  <a:rPr lang="en-US" sz="2000" i="1">
                                    <a:latin typeface="Cambria Math"/>
                                  </a:rPr>
                                  <m:t>𝑐</m:t>
                                </m:r>
                              </m:e>
                            </m:rad>
                          </m:num>
                          <m:den>
                            <m:d>
                              <m:dPr>
                                <m:ctrlPr>
                                  <a:rPr lang="en-US" sz="2000" i="1">
                                    <a:latin typeface="Cambria Math"/>
                                  </a:rPr>
                                </m:ctrlPr>
                              </m:dPr>
                              <m:e>
                                <m:r>
                                  <a:rPr lang="en-US" sz="2000" i="1">
                                    <a:latin typeface="Cambria Math"/>
                                  </a:rPr>
                                  <m:t>1−</m:t>
                                </m:r>
                                <m:r>
                                  <a:rPr lang="en-US" sz="2000" i="1">
                                    <a:latin typeface="Cambria Math"/>
                                  </a:rPr>
                                  <m:t>𝑠</m:t>
                                </m:r>
                              </m:e>
                            </m:d>
                          </m:den>
                        </m:f>
                      </m:e>
                    </m:box>
                    <m:d>
                      <m:dPr>
                        <m:ctrlPr>
                          <a:rPr lang="en-US" sz="2000" i="1">
                            <a:latin typeface="Cambria Math"/>
                          </a:rPr>
                        </m:ctrlPr>
                      </m:dPr>
                      <m:e>
                        <m:r>
                          <a:rPr lang="en-US" sz="2000" i="1">
                            <a:latin typeface="Cambria Math"/>
                          </a:rPr>
                          <m:t>3+</m:t>
                        </m:r>
                        <m:box>
                          <m:boxPr>
                            <m:ctrlPr>
                              <a:rPr lang="en-US" sz="2000" i="1">
                                <a:latin typeface="Cambria Math"/>
                              </a:rPr>
                            </m:ctrlPr>
                          </m:boxPr>
                          <m:e>
                            <m:argPr>
                              <m:argSz m:val="-1"/>
                            </m:argPr>
                            <m:f>
                              <m:fPr>
                                <m:ctrlPr>
                                  <a:rPr lang="en-US" sz="2000" i="1">
                                    <a:latin typeface="Cambria Math"/>
                                  </a:rPr>
                                </m:ctrlPr>
                              </m:fPr>
                              <m:num>
                                <m:r>
                                  <a:rPr lang="en-US" sz="2000" i="1">
                                    <a:latin typeface="Cambria Math"/>
                                  </a:rPr>
                                  <m:t>𝑐</m:t>
                                </m:r>
                              </m:num>
                              <m:den>
                                <m:sSup>
                                  <m:sSupPr>
                                    <m:ctrlPr>
                                      <a:rPr lang="en-US" sz="2000" i="1">
                                        <a:latin typeface="Cambria Math"/>
                                      </a:rPr>
                                    </m:ctrlPr>
                                  </m:sSupPr>
                                  <m:e>
                                    <m:d>
                                      <m:dPr>
                                        <m:ctrlPr>
                                          <a:rPr lang="en-US" sz="2000" i="1">
                                            <a:latin typeface="Cambria Math"/>
                                          </a:rPr>
                                        </m:ctrlPr>
                                      </m:dPr>
                                      <m:e>
                                        <m:r>
                                          <a:rPr lang="en-US" sz="2000" i="1">
                                            <a:latin typeface="Cambria Math"/>
                                          </a:rPr>
                                          <m:t>1−</m:t>
                                        </m:r>
                                        <m:r>
                                          <a:rPr lang="en-US" sz="2000" i="1">
                                            <a:latin typeface="Cambria Math"/>
                                          </a:rPr>
                                          <m:t>𝑠</m:t>
                                        </m:r>
                                      </m:e>
                                    </m:d>
                                  </m:e>
                                  <m:sup>
                                    <m:r>
                                      <a:rPr lang="en-US" sz="2000" i="1">
                                        <a:latin typeface="Cambria Math"/>
                                      </a:rPr>
                                      <m:t>2</m:t>
                                    </m:r>
                                  </m:sup>
                                </m:sSup>
                              </m:den>
                            </m:f>
                          </m:e>
                        </m:box>
                      </m:e>
                    </m:d>
                  </m:oMath>
                </a14:m>
                <a:endParaRPr lang="en-GB" sz="2000" dirty="0"/>
              </a:p>
              <a:p>
                <a:pPr lvl="3"/>
                <a:endParaRPr lang="en-US" sz="2000" dirty="0"/>
              </a:p>
              <a:p>
                <a:pPr lvl="2"/>
                <a:endParaRPr lang="en-GB" sz="2000" dirty="0" smtClean="0"/>
              </a:p>
              <a:p>
                <a:pPr lvl="2"/>
                <a:r>
                  <a:rPr lang="en-GB" sz="2000" dirty="0" smtClean="0"/>
                  <a:t>Can </a:t>
                </a:r>
                <a:r>
                  <a:rPr lang="en-GB" sz="2000" dirty="0"/>
                  <a:t>use discrete mixing distribution to create a mass at </a:t>
                </a:r>
                <a14:m>
                  <m:oMath xmlns:m="http://schemas.openxmlformats.org/officeDocument/2006/math">
                    <m:r>
                      <a:rPr lang="en-GB" sz="2000" i="1" dirty="0">
                        <a:latin typeface="Cambria Math"/>
                      </a:rPr>
                      <m:t>0,</m:t>
                    </m:r>
                  </m:oMath>
                </a14:m>
                <a:r>
                  <a:rPr lang="en-GB" sz="2000" dirty="0"/>
                  <a:t> for example.</a:t>
                </a:r>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3237" y="1257300"/>
                <a:ext cx="9905274" cy="5581488"/>
              </a:xfrm>
              <a:blipFill rotWithShape="1">
                <a:blip r:embed="rId2"/>
                <a:stretch>
                  <a:fillRect l="-1478" t="-1965"/>
                </a:stretch>
              </a:blipFill>
            </p:spPr>
            <p:txBody>
              <a:bodyPr/>
              <a:lstStyle/>
              <a:p>
                <a:r>
                  <a:rPr lang="en-US">
                    <a:noFill/>
                  </a:rPr>
                  <a:t> </a:t>
                </a:r>
              </a:p>
            </p:txBody>
          </p:sp>
        </mc:Fallback>
      </mc:AlternateContent>
      <p:sp>
        <p:nvSpPr>
          <p:cNvPr id="4" name="Title 3"/>
          <p:cNvSpPr>
            <a:spLocks noGrp="1"/>
          </p:cNvSpPr>
          <p:nvPr>
            <p:ph type="title"/>
          </p:nvPr>
        </p:nvSpPr>
        <p:spPr>
          <a:xfrm>
            <a:off x="391309" y="478548"/>
            <a:ext cx="8395452" cy="637787"/>
          </a:xfrm>
        </p:spPr>
        <p:txBody>
          <a:bodyPr/>
          <a:lstStyle/>
          <a:p>
            <a:pPr marL="265176" indent="-265176">
              <a:spcBef>
                <a:spcPts val="2400"/>
              </a:spcBef>
            </a:pPr>
            <a:r>
              <a:rPr lang="en-GB" sz="2200" b="1" dirty="0" smtClean="0">
                <a:solidFill>
                  <a:schemeClr val="accent2"/>
                </a:solidFill>
                <a:latin typeface="+mn-lt"/>
              </a:rPr>
              <a:t>   </a:t>
            </a:r>
            <a:r>
              <a:rPr lang="en-GB" sz="2200" b="1" cap="none" dirty="0" smtClean="0">
                <a:solidFill>
                  <a:schemeClr val="accent2"/>
                </a:solidFill>
                <a:latin typeface="+mn-lt"/>
              </a:rPr>
              <a:t>More Tricks</a:t>
            </a:r>
            <a:endParaRPr lang="en-GB" sz="2200" b="1" cap="none" dirty="0">
              <a:solidFill>
                <a:schemeClr val="accent2"/>
              </a:solidFill>
              <a:latin typeface="+mn-lt"/>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25</a:t>
            </a:fld>
            <a:endParaRPr lang="en-GB"/>
          </a:p>
        </p:txBody>
      </p:sp>
    </p:spTree>
    <p:extLst>
      <p:ext uri="{BB962C8B-B14F-4D97-AF65-F5344CB8AC3E}">
        <p14:creationId xmlns:p14="http://schemas.microsoft.com/office/powerpoint/2010/main" val="270191186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1309" y="1285982"/>
            <a:ext cx="10008401" cy="5518855"/>
          </a:xfrm>
        </p:spPr>
      </p:pic>
      <p:sp>
        <p:nvSpPr>
          <p:cNvPr id="4" name="Title 3"/>
          <p:cNvSpPr>
            <a:spLocks noGrp="1"/>
          </p:cNvSpPr>
          <p:nvPr>
            <p:ph type="title"/>
          </p:nvPr>
        </p:nvSpPr>
        <p:spPr>
          <a:xfrm>
            <a:off x="391309" y="478548"/>
            <a:ext cx="7572477" cy="637787"/>
          </a:xfrm>
        </p:spPr>
        <p:txBody>
          <a:bodyPr/>
          <a:lstStyle/>
          <a:p>
            <a:pPr marL="265176" indent="-265176">
              <a:spcBef>
                <a:spcPts val="2400"/>
              </a:spcBef>
            </a:pPr>
            <a:r>
              <a:rPr lang="en-GB" sz="2200" b="1" dirty="0" smtClean="0">
                <a:solidFill>
                  <a:schemeClr val="accent2"/>
                </a:solidFill>
                <a:latin typeface="+mn-lt"/>
              </a:rPr>
              <a:t>   </a:t>
            </a:r>
            <a:r>
              <a:rPr lang="en-GB" sz="2400" b="1" cap="none" dirty="0">
                <a:solidFill>
                  <a:schemeClr val="accent2"/>
                </a:solidFill>
              </a:rPr>
              <a:t>R</a:t>
            </a:r>
            <a:r>
              <a:rPr lang="en-GB" sz="2400" b="1" cap="none" baseline="30000" dirty="0">
                <a:solidFill>
                  <a:schemeClr val="accent2"/>
                </a:solidFill>
              </a:rPr>
              <a:t>2</a:t>
            </a:r>
            <a:r>
              <a:rPr lang="en-GB" sz="2400" b="1" cap="none" dirty="0">
                <a:solidFill>
                  <a:schemeClr val="accent2"/>
                </a:solidFill>
              </a:rPr>
              <a:t> </a:t>
            </a:r>
            <a:r>
              <a:rPr lang="en-GB" sz="2400" b="1" cap="none" dirty="0" smtClean="0">
                <a:solidFill>
                  <a:schemeClr val="accent2"/>
                </a:solidFill>
              </a:rPr>
              <a:t>Ins. </a:t>
            </a:r>
            <a:r>
              <a:rPr lang="en-GB" sz="2400" b="1" cap="none" dirty="0">
                <a:solidFill>
                  <a:schemeClr val="accent2"/>
                </a:solidFill>
              </a:rPr>
              <a:t>Co. – Correlation Parameters, Mixing Distributions</a:t>
            </a:r>
            <a:endParaRPr lang="en-GB" sz="2200" b="1" cap="none" dirty="0">
              <a:solidFill>
                <a:schemeClr val="accent2"/>
              </a:solidFill>
              <a:latin typeface="+mn-lt"/>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26</a:t>
            </a:fld>
            <a:endParaRPr lang="en-GB"/>
          </a:p>
        </p:txBody>
      </p:sp>
      <p:sp>
        <p:nvSpPr>
          <p:cNvPr id="7" name="Oval 6"/>
          <p:cNvSpPr/>
          <p:nvPr/>
        </p:nvSpPr>
        <p:spPr>
          <a:xfrm>
            <a:off x="7559749" y="2488018"/>
            <a:ext cx="2628250" cy="361508"/>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dirty="0" smtClean="0"/>
          </a:p>
        </p:txBody>
      </p:sp>
      <p:sp>
        <p:nvSpPr>
          <p:cNvPr id="9" name="Oval 8"/>
          <p:cNvSpPr/>
          <p:nvPr/>
        </p:nvSpPr>
        <p:spPr>
          <a:xfrm>
            <a:off x="9420447" y="2668772"/>
            <a:ext cx="767552" cy="4051005"/>
          </a:xfrm>
          <a:prstGeom prst="ellips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1002734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1309" y="478548"/>
            <a:ext cx="7572477" cy="637787"/>
          </a:xfrm>
        </p:spPr>
        <p:txBody>
          <a:bodyPr/>
          <a:lstStyle/>
          <a:p>
            <a:pPr marL="265176" indent="-265176">
              <a:spcBef>
                <a:spcPts val="2400"/>
              </a:spcBef>
            </a:pPr>
            <a:r>
              <a:rPr lang="en-GB" sz="2200" b="1" dirty="0" smtClean="0">
                <a:solidFill>
                  <a:schemeClr val="accent2"/>
                </a:solidFill>
                <a:latin typeface="+mn-lt"/>
              </a:rPr>
              <a:t>   </a:t>
            </a:r>
            <a:r>
              <a:rPr lang="en-GB" sz="2400" b="1" cap="none" dirty="0">
                <a:solidFill>
                  <a:schemeClr val="accent2"/>
                </a:solidFill>
              </a:rPr>
              <a:t>R</a:t>
            </a:r>
            <a:r>
              <a:rPr lang="en-GB" sz="2400" b="1" cap="none" baseline="30000" dirty="0">
                <a:solidFill>
                  <a:schemeClr val="accent2"/>
                </a:solidFill>
              </a:rPr>
              <a:t>2</a:t>
            </a:r>
            <a:r>
              <a:rPr lang="en-GB" sz="2400" b="1" cap="none" dirty="0">
                <a:solidFill>
                  <a:schemeClr val="accent2"/>
                </a:solidFill>
              </a:rPr>
              <a:t> Ins Co. – Correlation Parameters, Mixing Distributions</a:t>
            </a:r>
            <a:endParaRPr lang="en-GB" sz="2200" b="1" cap="none" dirty="0">
              <a:solidFill>
                <a:schemeClr val="accent2"/>
              </a:solidFill>
              <a:latin typeface="+mn-lt"/>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27</a:t>
            </a:fld>
            <a:endParaRPr lang="en-GB"/>
          </a:p>
        </p:txBody>
      </p:sp>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4000" y="1474788"/>
                <a:ext cx="9467999" cy="5364000"/>
              </a:xfrm>
            </p:spPr>
            <p:txBody>
              <a:bodyPr/>
              <a:lstStyle/>
              <a:p>
                <a:pPr lvl="2"/>
                <a:r>
                  <a:rPr lang="en-GB" sz="2000" dirty="0"/>
                  <a:t>Casualty lines co-vary. (Covariance group 1)</a:t>
                </a:r>
              </a:p>
              <a:p>
                <a:pPr lvl="2"/>
                <a:endParaRPr lang="en-GB" sz="2000" dirty="0"/>
              </a:p>
              <a:p>
                <a:pPr lvl="2"/>
                <a:endParaRPr lang="en-GB" sz="2000" dirty="0" smtClean="0"/>
              </a:p>
              <a:p>
                <a:pPr lvl="2"/>
                <a:r>
                  <a:rPr lang="en-GB" sz="2000" dirty="0" smtClean="0"/>
                  <a:t>Non-Cat </a:t>
                </a:r>
                <a:r>
                  <a:rPr lang="en-GB" sz="2000" dirty="0"/>
                  <a:t>Property, Cats are independent (</a:t>
                </a:r>
                <a:r>
                  <a:rPr lang="en-GB" sz="2000" dirty="0" err="1"/>
                  <a:t>CoVar</a:t>
                </a:r>
                <a:r>
                  <a:rPr lang="en-GB" sz="2000" dirty="0"/>
                  <a:t> groups 2-4).</a:t>
                </a:r>
              </a:p>
              <a:p>
                <a:pPr lvl="2"/>
                <a:endParaRPr lang="en-GB" sz="2000" dirty="0"/>
              </a:p>
              <a:p>
                <a:pPr lvl="2"/>
                <a:endParaRPr lang="en-GB" sz="2000" dirty="0" smtClean="0"/>
              </a:p>
              <a:p>
                <a:pPr lvl="2"/>
                <a:r>
                  <a:rPr lang="en-GB" sz="2000" dirty="0" smtClean="0"/>
                  <a:t>Mixing </a:t>
                </a:r>
                <a:r>
                  <a:rPr lang="en-GB" sz="2000" dirty="0"/>
                  <a:t>Distributions all of form </a:t>
                </a:r>
                <a14:m>
                  <m:oMath xmlns:m="http://schemas.openxmlformats.org/officeDocument/2006/math">
                    <m:r>
                      <m:rPr>
                        <m:sty m:val="p"/>
                      </m:rPr>
                      <a:rPr lang="en-US" sz="2000">
                        <a:latin typeface="Cambria Math"/>
                      </a:rPr>
                      <m:t>G</m:t>
                    </m:r>
                    <m:r>
                      <a:rPr lang="en-US" sz="2000">
                        <a:latin typeface="Cambria Math"/>
                      </a:rPr>
                      <m:t>=</m:t>
                    </m:r>
                    <m:r>
                      <a:rPr lang="en-US" sz="2000" i="1">
                        <a:latin typeface="Cambria Math"/>
                      </a:rPr>
                      <m:t>𝑙𝑜𝑔𝑛</m:t>
                    </m:r>
                    <m:r>
                      <a:rPr lang="en-US" sz="2000" i="1">
                        <a:latin typeface="Cambria Math"/>
                        <a:ea typeface="Cambria Math"/>
                      </a:rPr>
                      <m:t>⋉</m:t>
                    </m:r>
                    <m:r>
                      <a:rPr lang="en-US" sz="2000" i="1">
                        <a:latin typeface="Cambria Math"/>
                        <a:ea typeface="Cambria Math"/>
                      </a:rPr>
                      <m:t>𝑙𝑜𝑔𝑛</m:t>
                    </m:r>
                  </m:oMath>
                </a14:m>
                <a:r>
                  <a:rPr lang="en-GB" sz="2000" dirty="0"/>
                  <a:t> except Major Cat</a:t>
                </a:r>
              </a:p>
              <a:p>
                <a:pPr lvl="2"/>
                <a:endParaRPr lang="en-GB" sz="2000" dirty="0"/>
              </a:p>
              <a:p>
                <a:pPr lvl="2"/>
                <a:r>
                  <a:rPr lang="en-GB" sz="2000" dirty="0"/>
                  <a:t>Major Cat (Net of Cat </a:t>
                </a:r>
                <a:r>
                  <a:rPr lang="en-GB" sz="2000" dirty="0" err="1"/>
                  <a:t>XoL</a:t>
                </a:r>
                <a:r>
                  <a:rPr lang="en-GB" sz="2000" dirty="0"/>
                  <a:t>)</a:t>
                </a:r>
              </a:p>
              <a:p>
                <a:pPr lvl="3"/>
                <a:endParaRPr lang="en-GB" sz="2000" dirty="0" smtClean="0"/>
              </a:p>
              <a:p>
                <a:pPr lvl="3"/>
                <a:r>
                  <a:rPr lang="en-GB" sz="1800" dirty="0" smtClean="0"/>
                  <a:t>From </a:t>
                </a:r>
                <a:r>
                  <a:rPr lang="en-GB" sz="1800" dirty="0"/>
                  <a:t>Cat modelling know </a:t>
                </a:r>
                <a14:m>
                  <m:oMath xmlns:m="http://schemas.openxmlformats.org/officeDocument/2006/math">
                    <m:r>
                      <a:rPr lang="en-US" sz="1800" i="1">
                        <a:latin typeface="Cambria Math"/>
                      </a:rPr>
                      <m:t>𝑃𝑟𝑜𝑏</m:t>
                    </m:r>
                    <m:d>
                      <m:dPr>
                        <m:ctrlPr>
                          <a:rPr lang="en-US" sz="1800" i="1">
                            <a:latin typeface="Cambria Math"/>
                          </a:rPr>
                        </m:ctrlPr>
                      </m:dPr>
                      <m:e>
                        <m:r>
                          <a:rPr lang="en-US" sz="1800" i="1">
                            <a:latin typeface="Cambria Math"/>
                          </a:rPr>
                          <m:t>0</m:t>
                        </m:r>
                      </m:e>
                    </m:d>
                    <m:r>
                      <a:rPr lang="en-US" sz="1800" i="1">
                        <a:latin typeface="Cambria Math"/>
                      </a:rPr>
                      <m:t>, </m:t>
                    </m:r>
                    <m:r>
                      <a:rPr lang="en-US" sz="1800" i="1">
                        <a:latin typeface="Cambria Math"/>
                      </a:rPr>
                      <m:t>𝐸</m:t>
                    </m:r>
                    <m:d>
                      <m:dPr>
                        <m:ctrlPr>
                          <a:rPr lang="en-US" sz="1800" i="1">
                            <a:latin typeface="Cambria Math"/>
                          </a:rPr>
                        </m:ctrlPr>
                      </m:dPr>
                      <m:e>
                        <m:r>
                          <a:rPr lang="en-US" sz="1800" i="1">
                            <a:latin typeface="Cambria Math"/>
                          </a:rPr>
                          <m:t>𝑀𝑎𝑗𝑜𝑟</m:t>
                        </m:r>
                        <m:r>
                          <a:rPr lang="en-US" sz="1800" i="1">
                            <a:latin typeface="Cambria Math"/>
                          </a:rPr>
                          <m:t> </m:t>
                        </m:r>
                        <m:r>
                          <a:rPr lang="en-US" sz="1800" i="1">
                            <a:latin typeface="Cambria Math"/>
                          </a:rPr>
                          <m:t>𝐶𝑎𝑡</m:t>
                        </m:r>
                      </m:e>
                    </m:d>
                    <m:r>
                      <a:rPr lang="en-US" sz="1800" i="1">
                        <a:latin typeface="Cambria Math"/>
                      </a:rPr>
                      <m:t>, </m:t>
                    </m:r>
                    <m:r>
                      <a:rPr lang="en-US" sz="1800" b="1" i="1">
                        <a:latin typeface="Cambria Math"/>
                        <a:ea typeface="Cambria Math"/>
                      </a:rPr>
                      <m:t>𝝂</m:t>
                    </m:r>
                    <m:r>
                      <a:rPr lang="en-US" sz="1800">
                        <a:latin typeface="Cambria Math"/>
                        <a:ea typeface="Cambria Math"/>
                      </a:rPr>
                      <m:t>,</m:t>
                    </m:r>
                    <m:r>
                      <a:rPr lang="el-GR" sz="1800" b="1">
                        <a:latin typeface="Cambria Math"/>
                        <a:ea typeface="Cambria Math"/>
                      </a:rPr>
                      <m:t>𝛄</m:t>
                    </m:r>
                    <m:r>
                      <a:rPr lang="en-US" sz="1800" i="1">
                        <a:latin typeface="Cambria Math"/>
                        <a:ea typeface="Cambria Math"/>
                      </a:rPr>
                      <m:t>=</m:t>
                    </m:r>
                    <m:r>
                      <a:rPr lang="en-US" sz="1800" i="1">
                        <a:latin typeface="Cambria Math"/>
                        <a:ea typeface="Cambria Math"/>
                      </a:rPr>
                      <m:t>𝑠𝑘𝑒𝑤𝑛𝑒𝑠𝑠</m:t>
                    </m:r>
                  </m:oMath>
                </a14:m>
                <a:r>
                  <a:rPr lang="en-GB" sz="1800" b="1" dirty="0"/>
                  <a:t>.</a:t>
                </a:r>
              </a:p>
              <a:p>
                <a:pPr lvl="3"/>
                <a:r>
                  <a:rPr lang="en-GB" sz="1800" dirty="0" err="1"/>
                  <a:t>Modeling</a:t>
                </a:r>
                <a:r>
                  <a:rPr lang="en-GB" sz="1800" dirty="0"/>
                  <a:t> Solution: </a:t>
                </a:r>
                <a14:m>
                  <m:oMath xmlns:m="http://schemas.openxmlformats.org/officeDocument/2006/math">
                    <m:r>
                      <m:rPr>
                        <m:sty m:val="p"/>
                      </m:rPr>
                      <a:rPr lang="en-US" sz="1800">
                        <a:latin typeface="Cambria Math"/>
                      </a:rPr>
                      <m:t>G</m:t>
                    </m:r>
                    <m:r>
                      <a:rPr lang="en-US" sz="1800">
                        <a:latin typeface="Cambria Math"/>
                      </a:rPr>
                      <m:t>=</m:t>
                    </m:r>
                    <m:r>
                      <a:rPr lang="en-US" sz="1800" i="1">
                        <a:latin typeface="Cambria Math"/>
                      </a:rPr>
                      <m:t>𝐷𝑖𝑠𝑐𝑟𝑒𝑡𝑒</m:t>
                    </m:r>
                    <m:r>
                      <a:rPr lang="en-US" sz="1800" i="1">
                        <a:latin typeface="Cambria Math"/>
                      </a:rPr>
                      <m:t> </m:t>
                    </m:r>
                    <m:r>
                      <a:rPr lang="en-US" sz="1800" i="1">
                        <a:latin typeface="Cambria Math"/>
                      </a:rPr>
                      <m:t>𝑈𝑛𝑖𝑓𝑜𝑟𝑚</m:t>
                    </m:r>
                    <m:r>
                      <a:rPr lang="en-US" sz="1800" i="1">
                        <a:latin typeface="Cambria Math"/>
                        <a:ea typeface="Cambria Math"/>
                      </a:rPr>
                      <m:t>∗</m:t>
                    </m:r>
                    <m:d>
                      <m:dPr>
                        <m:ctrlPr>
                          <a:rPr lang="en-US" sz="1800" i="1">
                            <a:latin typeface="Cambria Math"/>
                            <a:ea typeface="Cambria Math"/>
                          </a:rPr>
                        </m:ctrlPr>
                      </m:dPr>
                      <m:e>
                        <m:r>
                          <a:rPr lang="en-US" sz="1800" i="1">
                            <a:latin typeface="Cambria Math"/>
                            <a:ea typeface="Cambria Math"/>
                          </a:rPr>
                          <m:t>𝑠h𝑖𝑓𝑡</m:t>
                        </m:r>
                        <m:r>
                          <a:rPr lang="en-US" sz="1800" i="1">
                            <a:latin typeface="Cambria Math"/>
                            <a:ea typeface="Cambria Math"/>
                          </a:rPr>
                          <m:t> </m:t>
                        </m:r>
                        <m:r>
                          <a:rPr lang="en-US" sz="1800" i="1">
                            <a:latin typeface="Cambria Math"/>
                            <a:ea typeface="Cambria Math"/>
                          </a:rPr>
                          <m:t>𝑙𝑜𝑔𝑛</m:t>
                        </m:r>
                      </m:e>
                    </m:d>
                    <m:r>
                      <a:rPr lang="en-US" sz="1800" i="1">
                        <a:latin typeface="Cambria Math"/>
                        <a:ea typeface="Cambria Math"/>
                      </a:rPr>
                      <m:t>, </m:t>
                    </m:r>
                    <m:r>
                      <a:rPr lang="en-US" sz="1800" i="1">
                        <a:latin typeface="Cambria Math"/>
                        <a:ea typeface="Cambria Math"/>
                      </a:rPr>
                      <m:t>𝑐</m:t>
                    </m:r>
                    <m:r>
                      <a:rPr lang="en-US" sz="1800" i="1">
                        <a:latin typeface="Cambria Math"/>
                        <a:ea typeface="Cambria Math"/>
                      </a:rPr>
                      <m:t>=1</m:t>
                    </m:r>
                  </m:oMath>
                </a14:m>
                <a:endParaRPr lang="en-US" sz="1800" dirty="0">
                  <a:ea typeface="Cambria Math"/>
                </a:endParaRPr>
              </a:p>
              <a:p>
                <a:pPr lvl="3"/>
                <a:r>
                  <a:rPr lang="en-GB" sz="1800" dirty="0" smtClean="0"/>
                  <a:t>Parameters </a:t>
                </a:r>
                <a:r>
                  <a:rPr lang="en-GB" sz="1800" dirty="0"/>
                  <a:t>of Discrete Uniform (</a:t>
                </a:r>
                <a:r>
                  <a:rPr lang="en-GB" sz="1800" dirty="0" smtClean="0"/>
                  <a:t>including </a:t>
                </a:r>
                <a14:m>
                  <m:oMath xmlns:m="http://schemas.openxmlformats.org/officeDocument/2006/math">
                    <m:sSub>
                      <m:sSubPr>
                        <m:ctrlPr>
                          <a:rPr lang="en-GB" sz="1800" i="1">
                            <a:latin typeface="Cambria Math"/>
                          </a:rPr>
                        </m:ctrlPr>
                      </m:sSubPr>
                      <m:e>
                        <m:r>
                          <a:rPr lang="en-US" sz="1800" i="1">
                            <a:latin typeface="Cambria Math"/>
                          </a:rPr>
                          <m:t>𝑐</m:t>
                        </m:r>
                      </m:e>
                      <m:sub>
                        <m:r>
                          <a:rPr lang="en-US" sz="1800" i="1">
                            <a:latin typeface="Cambria Math"/>
                          </a:rPr>
                          <m:t>1</m:t>
                        </m:r>
                      </m:sub>
                    </m:sSub>
                    <m:r>
                      <a:rPr lang="en-US" sz="1800" i="1">
                        <a:latin typeface="Cambria Math"/>
                      </a:rPr>
                      <m:t>=</m:t>
                    </m:r>
                    <m:r>
                      <a:rPr lang="en-US" sz="1800" i="1">
                        <a:latin typeface="Cambria Math"/>
                      </a:rPr>
                      <m:t>𝐹𝑟𝐶𝑜𝑉𝑎𝑟𝑊𝑡</m:t>
                    </m:r>
                    <m:r>
                      <a:rPr lang="en-US" sz="1800" i="1">
                        <a:latin typeface="Cambria Math"/>
                      </a:rPr>
                      <m:t>) </m:t>
                    </m:r>
                  </m:oMath>
                </a14:m>
                <a:r>
                  <a:rPr lang="en-GB" sz="1800" dirty="0"/>
                  <a:t>set up to match probability mass at </a:t>
                </a:r>
                <a14:m>
                  <m:oMath xmlns:m="http://schemas.openxmlformats.org/officeDocument/2006/math">
                    <m:r>
                      <a:rPr lang="en-GB" sz="1800" i="1" dirty="0">
                        <a:latin typeface="Cambria Math"/>
                      </a:rPr>
                      <m:t>0</m:t>
                    </m:r>
                  </m:oMath>
                </a14:m>
                <a:r>
                  <a:rPr lang="en-GB" sz="1800" dirty="0"/>
                  <a:t>.</a:t>
                </a:r>
              </a:p>
              <a:p>
                <a:pPr lvl="3"/>
                <a:r>
                  <a:rPr lang="en-GB" sz="1800" dirty="0" smtClean="0"/>
                  <a:t>Shifted </a:t>
                </a:r>
                <a:r>
                  <a:rPr lang="en-GB" sz="1800" dirty="0"/>
                  <a:t>lognormal set up to match </a:t>
                </a:r>
                <a:r>
                  <a:rPr lang="en-GB" sz="1800" dirty="0" err="1"/>
                  <a:t>skewness</a:t>
                </a:r>
                <a:r>
                  <a:rPr lang="en-GB" sz="1800" dirty="0"/>
                  <a:t>.</a:t>
                </a:r>
              </a:p>
              <a:p>
                <a:pPr lvl="3"/>
                <a:endParaRPr lang="en-GB" sz="1800" dirty="0"/>
              </a:p>
              <a:p>
                <a:pPr lvl="2"/>
                <a:endParaRPr lang="en-GB" sz="2000" dirty="0" smtClean="0"/>
              </a:p>
              <a:p>
                <a:pPr lvl="2"/>
                <a:r>
                  <a:rPr lang="en-GB" sz="2000" dirty="0" smtClean="0"/>
                  <a:t>Umbrella</a:t>
                </a:r>
                <a:r>
                  <a:rPr lang="en-GB" sz="2000" dirty="0"/>
                  <a:t>: parameters set up to give higher correlation with GL than other casualty lines. </a:t>
                </a:r>
                <a:endParaRPr lang="en-GB" sz="2000" dirty="0"/>
              </a:p>
              <a:p>
                <a:endParaRPr lang="en-US"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4000" y="1474788"/>
                <a:ext cx="9467999" cy="5364000"/>
              </a:xfrm>
              <a:blipFill rotWithShape="1">
                <a:blip r:embed="rId2"/>
                <a:stretch>
                  <a:fillRect l="-1545" t="-2159" r="-1352"/>
                </a:stretch>
              </a:blipFill>
            </p:spPr>
            <p:txBody>
              <a:bodyPr/>
              <a:lstStyle/>
              <a:p>
                <a:r>
                  <a:rPr lang="en-US">
                    <a:noFill/>
                  </a:rPr>
                  <a:t> </a:t>
                </a:r>
              </a:p>
            </p:txBody>
          </p:sp>
        </mc:Fallback>
      </mc:AlternateContent>
    </p:spTree>
    <p:extLst>
      <p:ext uri="{BB962C8B-B14F-4D97-AF65-F5344CB8AC3E}">
        <p14:creationId xmlns:p14="http://schemas.microsoft.com/office/powerpoint/2010/main" val="310036769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1309" y="478548"/>
            <a:ext cx="7572477" cy="637787"/>
          </a:xfrm>
        </p:spPr>
        <p:txBody>
          <a:bodyPr/>
          <a:lstStyle/>
          <a:p>
            <a:pPr marL="265176" indent="-265176">
              <a:spcBef>
                <a:spcPts val="2400"/>
              </a:spcBef>
            </a:pPr>
            <a:r>
              <a:rPr lang="en-GB" sz="2200" b="1" dirty="0" smtClean="0">
                <a:solidFill>
                  <a:schemeClr val="accent2"/>
                </a:solidFill>
                <a:latin typeface="+mn-lt"/>
              </a:rPr>
              <a:t>   </a:t>
            </a:r>
            <a:r>
              <a:rPr lang="en-GB" sz="2400" b="1" cap="none" dirty="0" smtClean="0">
                <a:solidFill>
                  <a:schemeClr val="accent2"/>
                </a:solidFill>
              </a:rPr>
              <a:t>Correlation Matrix</a:t>
            </a:r>
            <a:endParaRPr lang="en-GB" sz="2200" b="1" cap="none" dirty="0">
              <a:solidFill>
                <a:schemeClr val="accent2"/>
              </a:solidFill>
              <a:latin typeface="+mn-lt"/>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28</a:t>
            </a:fld>
            <a:endParaRPr lang="en-GB"/>
          </a:p>
        </p:txBody>
      </p:sp>
      <p:pic>
        <p:nvPicPr>
          <p:cNvPr id="3" name="Content Placeholder 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3237" y="1319101"/>
            <a:ext cx="9321247" cy="5607764"/>
          </a:xfrm>
        </p:spPr>
      </p:pic>
      <p:sp>
        <p:nvSpPr>
          <p:cNvPr id="7" name="Rectangle 6"/>
          <p:cNvSpPr/>
          <p:nvPr/>
        </p:nvSpPr>
        <p:spPr>
          <a:xfrm>
            <a:off x="3131840" y="2204863"/>
            <a:ext cx="3748384" cy="147400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248798" y="5337544"/>
            <a:ext cx="3631426" cy="158931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753200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1309" y="478548"/>
            <a:ext cx="7572477" cy="637787"/>
          </a:xfrm>
        </p:spPr>
        <p:txBody>
          <a:bodyPr/>
          <a:lstStyle/>
          <a:p>
            <a:pPr marL="265176" indent="-265176">
              <a:spcBef>
                <a:spcPts val="2400"/>
              </a:spcBef>
            </a:pPr>
            <a:r>
              <a:rPr lang="en-GB" sz="2200" b="1" dirty="0" smtClean="0">
                <a:solidFill>
                  <a:schemeClr val="accent2"/>
                </a:solidFill>
                <a:latin typeface="+mn-lt"/>
              </a:rPr>
              <a:t> </a:t>
            </a:r>
            <a:r>
              <a:rPr lang="en-GB" sz="2400" b="1" cap="none" dirty="0">
                <a:solidFill>
                  <a:schemeClr val="accent2"/>
                </a:solidFill>
              </a:rPr>
              <a:t>Reinsurance Cover for R</a:t>
            </a:r>
            <a:r>
              <a:rPr lang="en-GB" sz="2400" b="1" cap="none" baseline="30000" dirty="0">
                <a:solidFill>
                  <a:schemeClr val="accent2"/>
                </a:solidFill>
              </a:rPr>
              <a:t>2</a:t>
            </a:r>
            <a:r>
              <a:rPr lang="en-GB" sz="2400" b="1" cap="none" dirty="0">
                <a:solidFill>
                  <a:schemeClr val="accent2"/>
                </a:solidFill>
              </a:rPr>
              <a:t> Insurance </a:t>
            </a:r>
            <a:r>
              <a:rPr lang="en-GB" sz="2400" b="1" cap="none" dirty="0" smtClean="0">
                <a:solidFill>
                  <a:schemeClr val="accent2"/>
                </a:solidFill>
              </a:rPr>
              <a:t>Co.</a:t>
            </a:r>
            <a:endParaRPr lang="en-GB" sz="2200" b="1" cap="none" dirty="0">
              <a:solidFill>
                <a:schemeClr val="accent2"/>
              </a:solidFill>
              <a:latin typeface="+mn-lt"/>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29</a:t>
            </a:fld>
            <a:endParaRPr lang="en-GB"/>
          </a:p>
        </p:txBody>
      </p:sp>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4000" y="1474788"/>
                <a:ext cx="9467999" cy="5364000"/>
              </a:xfrm>
            </p:spPr>
            <p:txBody>
              <a:bodyPr/>
              <a:lstStyle/>
              <a:p>
                <a:pPr lvl="2"/>
                <a:r>
                  <a:rPr lang="en-GB" sz="2000" dirty="0"/>
                  <a:t>Casualty lines co-vary. (Covariance group 1)</a:t>
                </a:r>
              </a:p>
              <a:p>
                <a:pPr lvl="2"/>
                <a:endParaRPr lang="en-GB" sz="2000" dirty="0"/>
              </a:p>
              <a:p>
                <a:pPr lvl="2"/>
                <a:endParaRPr lang="en-GB" sz="2000" dirty="0" smtClean="0"/>
              </a:p>
              <a:p>
                <a:pPr lvl="2"/>
                <a:r>
                  <a:rPr lang="en-GB" sz="2000" dirty="0" smtClean="0"/>
                  <a:t>Non-Cat </a:t>
                </a:r>
                <a:r>
                  <a:rPr lang="en-GB" sz="2000" dirty="0"/>
                  <a:t>Property, Cats are independent (</a:t>
                </a:r>
                <a:r>
                  <a:rPr lang="en-GB" sz="2000" dirty="0" err="1"/>
                  <a:t>CoVar</a:t>
                </a:r>
                <a:r>
                  <a:rPr lang="en-GB" sz="2000" dirty="0"/>
                  <a:t> groups 2-4).</a:t>
                </a:r>
              </a:p>
              <a:p>
                <a:pPr lvl="2"/>
                <a:endParaRPr lang="en-GB" sz="2000" dirty="0"/>
              </a:p>
              <a:p>
                <a:pPr lvl="2"/>
                <a:endParaRPr lang="en-GB" sz="2000" dirty="0" smtClean="0"/>
              </a:p>
              <a:p>
                <a:pPr lvl="2"/>
                <a:r>
                  <a:rPr lang="en-GB" sz="2000" dirty="0" smtClean="0"/>
                  <a:t>Mixing </a:t>
                </a:r>
                <a:r>
                  <a:rPr lang="en-GB" sz="2000" dirty="0"/>
                  <a:t>Distributions all of form </a:t>
                </a:r>
                <a14:m>
                  <m:oMath xmlns:m="http://schemas.openxmlformats.org/officeDocument/2006/math">
                    <m:r>
                      <m:rPr>
                        <m:sty m:val="p"/>
                      </m:rPr>
                      <a:rPr lang="en-US" sz="2000">
                        <a:latin typeface="Cambria Math"/>
                      </a:rPr>
                      <m:t>G</m:t>
                    </m:r>
                    <m:r>
                      <a:rPr lang="en-US" sz="2000">
                        <a:latin typeface="Cambria Math"/>
                      </a:rPr>
                      <m:t>=</m:t>
                    </m:r>
                    <m:r>
                      <a:rPr lang="en-US" sz="2000" i="1">
                        <a:latin typeface="Cambria Math"/>
                      </a:rPr>
                      <m:t>𝑙𝑜𝑔𝑛</m:t>
                    </m:r>
                    <m:r>
                      <a:rPr lang="en-US" sz="2000" i="1">
                        <a:latin typeface="Cambria Math"/>
                        <a:ea typeface="Cambria Math"/>
                      </a:rPr>
                      <m:t>⋉</m:t>
                    </m:r>
                    <m:r>
                      <a:rPr lang="en-US" sz="2000" i="1">
                        <a:latin typeface="Cambria Math"/>
                        <a:ea typeface="Cambria Math"/>
                      </a:rPr>
                      <m:t>𝑙𝑜𝑔𝑛</m:t>
                    </m:r>
                  </m:oMath>
                </a14:m>
                <a:r>
                  <a:rPr lang="en-GB" sz="2000" dirty="0"/>
                  <a:t> except Major Cat</a:t>
                </a:r>
              </a:p>
              <a:p>
                <a:pPr lvl="2"/>
                <a:endParaRPr lang="en-GB" sz="2000" dirty="0"/>
              </a:p>
              <a:p>
                <a:pPr lvl="2"/>
                <a:r>
                  <a:rPr lang="en-GB" sz="2000" dirty="0"/>
                  <a:t>Major Cat (Net of Cat </a:t>
                </a:r>
                <a:r>
                  <a:rPr lang="en-GB" sz="2000" dirty="0" err="1"/>
                  <a:t>XoL</a:t>
                </a:r>
                <a:r>
                  <a:rPr lang="en-GB" sz="2000" dirty="0"/>
                  <a:t>)</a:t>
                </a:r>
              </a:p>
              <a:p>
                <a:pPr lvl="3"/>
                <a:endParaRPr lang="en-GB" sz="2000" dirty="0" smtClean="0"/>
              </a:p>
              <a:p>
                <a:pPr lvl="3"/>
                <a:r>
                  <a:rPr lang="en-GB" sz="1800" dirty="0" smtClean="0"/>
                  <a:t>From </a:t>
                </a:r>
                <a:r>
                  <a:rPr lang="en-GB" sz="1800" dirty="0"/>
                  <a:t>Cat modelling know </a:t>
                </a:r>
                <a14:m>
                  <m:oMath xmlns:m="http://schemas.openxmlformats.org/officeDocument/2006/math">
                    <m:r>
                      <a:rPr lang="en-US" sz="1800" i="1">
                        <a:latin typeface="Cambria Math"/>
                      </a:rPr>
                      <m:t>𝑃𝑟𝑜𝑏</m:t>
                    </m:r>
                    <m:d>
                      <m:dPr>
                        <m:ctrlPr>
                          <a:rPr lang="en-US" sz="1800" i="1">
                            <a:latin typeface="Cambria Math"/>
                          </a:rPr>
                        </m:ctrlPr>
                      </m:dPr>
                      <m:e>
                        <m:r>
                          <a:rPr lang="en-US" sz="1800" i="1">
                            <a:latin typeface="Cambria Math"/>
                          </a:rPr>
                          <m:t>0</m:t>
                        </m:r>
                      </m:e>
                    </m:d>
                    <m:r>
                      <a:rPr lang="en-US" sz="1800" i="1">
                        <a:latin typeface="Cambria Math"/>
                      </a:rPr>
                      <m:t>, </m:t>
                    </m:r>
                    <m:r>
                      <a:rPr lang="en-US" sz="1800" i="1">
                        <a:latin typeface="Cambria Math"/>
                      </a:rPr>
                      <m:t>𝐸</m:t>
                    </m:r>
                    <m:d>
                      <m:dPr>
                        <m:ctrlPr>
                          <a:rPr lang="en-US" sz="1800" i="1">
                            <a:latin typeface="Cambria Math"/>
                          </a:rPr>
                        </m:ctrlPr>
                      </m:dPr>
                      <m:e>
                        <m:r>
                          <a:rPr lang="en-US" sz="1800" i="1">
                            <a:latin typeface="Cambria Math"/>
                          </a:rPr>
                          <m:t>𝑀𝑎𝑗𝑜𝑟</m:t>
                        </m:r>
                        <m:r>
                          <a:rPr lang="en-US" sz="1800" i="1">
                            <a:latin typeface="Cambria Math"/>
                          </a:rPr>
                          <m:t> </m:t>
                        </m:r>
                        <m:r>
                          <a:rPr lang="en-US" sz="1800" i="1">
                            <a:latin typeface="Cambria Math"/>
                          </a:rPr>
                          <m:t>𝐶𝑎𝑡</m:t>
                        </m:r>
                      </m:e>
                    </m:d>
                    <m:r>
                      <a:rPr lang="en-US" sz="1800" i="1">
                        <a:latin typeface="Cambria Math"/>
                      </a:rPr>
                      <m:t>, </m:t>
                    </m:r>
                    <m:r>
                      <a:rPr lang="en-US" sz="1800" b="1" i="1">
                        <a:latin typeface="Cambria Math"/>
                        <a:ea typeface="Cambria Math"/>
                      </a:rPr>
                      <m:t>𝝂</m:t>
                    </m:r>
                    <m:r>
                      <a:rPr lang="en-US" sz="1800">
                        <a:latin typeface="Cambria Math"/>
                        <a:ea typeface="Cambria Math"/>
                      </a:rPr>
                      <m:t>,</m:t>
                    </m:r>
                    <m:r>
                      <a:rPr lang="el-GR" sz="1800" b="1">
                        <a:latin typeface="Cambria Math"/>
                        <a:ea typeface="Cambria Math"/>
                      </a:rPr>
                      <m:t>𝛄</m:t>
                    </m:r>
                    <m:r>
                      <a:rPr lang="en-US" sz="1800" i="1">
                        <a:latin typeface="Cambria Math"/>
                        <a:ea typeface="Cambria Math"/>
                      </a:rPr>
                      <m:t>=</m:t>
                    </m:r>
                    <m:r>
                      <a:rPr lang="en-US" sz="1800" i="1">
                        <a:latin typeface="Cambria Math"/>
                        <a:ea typeface="Cambria Math"/>
                      </a:rPr>
                      <m:t>𝑠𝑘𝑒𝑤𝑛𝑒𝑠𝑠</m:t>
                    </m:r>
                  </m:oMath>
                </a14:m>
                <a:r>
                  <a:rPr lang="en-GB" sz="1800" b="1" dirty="0"/>
                  <a:t>.</a:t>
                </a:r>
              </a:p>
              <a:p>
                <a:pPr lvl="3"/>
                <a:r>
                  <a:rPr lang="en-GB" sz="1800" dirty="0" err="1"/>
                  <a:t>Modeling</a:t>
                </a:r>
                <a:r>
                  <a:rPr lang="en-GB" sz="1800" dirty="0"/>
                  <a:t> Solution: </a:t>
                </a:r>
                <a14:m>
                  <m:oMath xmlns:m="http://schemas.openxmlformats.org/officeDocument/2006/math">
                    <m:r>
                      <m:rPr>
                        <m:sty m:val="p"/>
                      </m:rPr>
                      <a:rPr lang="en-US" sz="1800">
                        <a:latin typeface="Cambria Math"/>
                      </a:rPr>
                      <m:t>G</m:t>
                    </m:r>
                    <m:r>
                      <a:rPr lang="en-US" sz="1800">
                        <a:latin typeface="Cambria Math"/>
                      </a:rPr>
                      <m:t>=</m:t>
                    </m:r>
                    <m:r>
                      <a:rPr lang="en-US" sz="1800" i="1">
                        <a:latin typeface="Cambria Math"/>
                      </a:rPr>
                      <m:t>𝐷𝑖𝑠𝑐𝑟𝑒𝑡𝑒</m:t>
                    </m:r>
                    <m:r>
                      <a:rPr lang="en-US" sz="1800" i="1">
                        <a:latin typeface="Cambria Math"/>
                      </a:rPr>
                      <m:t> </m:t>
                    </m:r>
                    <m:r>
                      <a:rPr lang="en-US" sz="1800" i="1">
                        <a:latin typeface="Cambria Math"/>
                      </a:rPr>
                      <m:t>𝑈𝑛𝑖𝑓𝑜𝑟𝑚</m:t>
                    </m:r>
                    <m:r>
                      <a:rPr lang="en-US" sz="1800" i="1">
                        <a:latin typeface="Cambria Math"/>
                        <a:ea typeface="Cambria Math"/>
                      </a:rPr>
                      <m:t>∗</m:t>
                    </m:r>
                    <m:d>
                      <m:dPr>
                        <m:ctrlPr>
                          <a:rPr lang="en-US" sz="1800" i="1">
                            <a:latin typeface="Cambria Math"/>
                            <a:ea typeface="Cambria Math"/>
                          </a:rPr>
                        </m:ctrlPr>
                      </m:dPr>
                      <m:e>
                        <m:r>
                          <a:rPr lang="en-US" sz="1800" i="1">
                            <a:latin typeface="Cambria Math"/>
                            <a:ea typeface="Cambria Math"/>
                          </a:rPr>
                          <m:t>𝑠h𝑖𝑓𝑡</m:t>
                        </m:r>
                        <m:r>
                          <a:rPr lang="en-US" sz="1800" i="1">
                            <a:latin typeface="Cambria Math"/>
                            <a:ea typeface="Cambria Math"/>
                          </a:rPr>
                          <m:t> </m:t>
                        </m:r>
                        <m:r>
                          <a:rPr lang="en-US" sz="1800" i="1">
                            <a:latin typeface="Cambria Math"/>
                            <a:ea typeface="Cambria Math"/>
                          </a:rPr>
                          <m:t>𝑙𝑜𝑔𝑛</m:t>
                        </m:r>
                      </m:e>
                    </m:d>
                    <m:r>
                      <a:rPr lang="en-US" sz="1800" i="1">
                        <a:latin typeface="Cambria Math"/>
                        <a:ea typeface="Cambria Math"/>
                      </a:rPr>
                      <m:t>, </m:t>
                    </m:r>
                    <m:r>
                      <a:rPr lang="en-US" sz="1800" i="1">
                        <a:latin typeface="Cambria Math"/>
                        <a:ea typeface="Cambria Math"/>
                      </a:rPr>
                      <m:t>𝑐</m:t>
                    </m:r>
                    <m:r>
                      <a:rPr lang="en-US" sz="1800" i="1">
                        <a:latin typeface="Cambria Math"/>
                        <a:ea typeface="Cambria Math"/>
                      </a:rPr>
                      <m:t>=1</m:t>
                    </m:r>
                  </m:oMath>
                </a14:m>
                <a:endParaRPr lang="en-US" sz="1800" dirty="0">
                  <a:ea typeface="Cambria Math"/>
                </a:endParaRPr>
              </a:p>
              <a:p>
                <a:pPr lvl="3"/>
                <a:r>
                  <a:rPr lang="en-GB" sz="1800" dirty="0" smtClean="0"/>
                  <a:t>Parameters </a:t>
                </a:r>
                <a:r>
                  <a:rPr lang="en-GB" sz="1800" dirty="0"/>
                  <a:t>of Discrete Uniform (</a:t>
                </a:r>
                <a:r>
                  <a:rPr lang="en-GB" sz="1800" dirty="0" smtClean="0"/>
                  <a:t>including </a:t>
                </a:r>
                <a14:m>
                  <m:oMath xmlns:m="http://schemas.openxmlformats.org/officeDocument/2006/math">
                    <m:sSub>
                      <m:sSubPr>
                        <m:ctrlPr>
                          <a:rPr lang="en-GB" sz="1800" i="1">
                            <a:latin typeface="Cambria Math"/>
                          </a:rPr>
                        </m:ctrlPr>
                      </m:sSubPr>
                      <m:e>
                        <m:r>
                          <a:rPr lang="en-US" sz="1800" i="1">
                            <a:latin typeface="Cambria Math"/>
                          </a:rPr>
                          <m:t>𝑐</m:t>
                        </m:r>
                      </m:e>
                      <m:sub>
                        <m:r>
                          <a:rPr lang="en-US" sz="1800" i="1">
                            <a:latin typeface="Cambria Math"/>
                          </a:rPr>
                          <m:t>1</m:t>
                        </m:r>
                      </m:sub>
                    </m:sSub>
                    <m:r>
                      <a:rPr lang="en-US" sz="1800" i="1">
                        <a:latin typeface="Cambria Math"/>
                      </a:rPr>
                      <m:t>=</m:t>
                    </m:r>
                    <m:r>
                      <a:rPr lang="en-US" sz="1800" i="1">
                        <a:latin typeface="Cambria Math"/>
                      </a:rPr>
                      <m:t>𝐹𝑟𝐶𝑜𝑉𝑎𝑟𝑊𝑡</m:t>
                    </m:r>
                    <m:r>
                      <a:rPr lang="en-US" sz="1800" i="1">
                        <a:latin typeface="Cambria Math"/>
                      </a:rPr>
                      <m:t>) </m:t>
                    </m:r>
                  </m:oMath>
                </a14:m>
                <a:r>
                  <a:rPr lang="en-GB" sz="1800" dirty="0"/>
                  <a:t>set up to match probability mass at </a:t>
                </a:r>
                <a14:m>
                  <m:oMath xmlns:m="http://schemas.openxmlformats.org/officeDocument/2006/math">
                    <m:r>
                      <a:rPr lang="en-GB" sz="1800" i="1" dirty="0">
                        <a:latin typeface="Cambria Math"/>
                      </a:rPr>
                      <m:t>0</m:t>
                    </m:r>
                  </m:oMath>
                </a14:m>
                <a:r>
                  <a:rPr lang="en-GB" sz="1800" dirty="0"/>
                  <a:t>.</a:t>
                </a:r>
              </a:p>
              <a:p>
                <a:pPr lvl="3"/>
                <a:r>
                  <a:rPr lang="en-GB" sz="1800" dirty="0" smtClean="0"/>
                  <a:t>Shifted </a:t>
                </a:r>
                <a:r>
                  <a:rPr lang="en-GB" sz="1800" dirty="0"/>
                  <a:t>lognormal set up to match </a:t>
                </a:r>
                <a:r>
                  <a:rPr lang="en-GB" sz="1800" dirty="0" err="1"/>
                  <a:t>skewness</a:t>
                </a:r>
                <a:r>
                  <a:rPr lang="en-GB" sz="1800" dirty="0"/>
                  <a:t>.</a:t>
                </a:r>
              </a:p>
              <a:p>
                <a:pPr lvl="3"/>
                <a:endParaRPr lang="en-GB" sz="1800" dirty="0"/>
              </a:p>
              <a:p>
                <a:pPr lvl="2"/>
                <a:endParaRPr lang="en-GB" sz="2000" dirty="0" smtClean="0"/>
              </a:p>
              <a:p>
                <a:pPr lvl="2"/>
                <a:r>
                  <a:rPr lang="en-GB" sz="2000" dirty="0" smtClean="0"/>
                  <a:t>Umbrella</a:t>
                </a:r>
                <a:r>
                  <a:rPr lang="en-GB" sz="2000" dirty="0"/>
                  <a:t>: parameters set up to give higher correlation with GL than other casualty lines. </a:t>
                </a:r>
                <a:endParaRPr lang="en-GB" sz="2000" dirty="0"/>
              </a:p>
              <a:p>
                <a:endParaRPr lang="en-US"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4000" y="1474788"/>
                <a:ext cx="9467999" cy="5364000"/>
              </a:xfrm>
              <a:blipFill rotWithShape="1">
                <a:blip r:embed="rId2"/>
                <a:stretch>
                  <a:fillRect l="-1545" t="-2159" r="-1352"/>
                </a:stretch>
              </a:blipFill>
            </p:spPr>
            <p:txBody>
              <a:bodyPr/>
              <a:lstStyle/>
              <a:p>
                <a:r>
                  <a:rPr lang="en-US">
                    <a:noFill/>
                  </a:rPr>
                  <a:t> </a:t>
                </a:r>
              </a:p>
            </p:txBody>
          </p:sp>
        </mc:Fallback>
      </mc:AlternateContent>
    </p:spTree>
    <p:extLst>
      <p:ext uri="{BB962C8B-B14F-4D97-AF65-F5344CB8AC3E}">
        <p14:creationId xmlns:p14="http://schemas.microsoft.com/office/powerpoint/2010/main" val="33200416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04000" y="1474788"/>
            <a:ext cx="9683999" cy="5364000"/>
          </a:xfrm>
        </p:spPr>
        <p:txBody>
          <a:bodyPr/>
          <a:lstStyle/>
          <a:p>
            <a:pPr lvl="2"/>
            <a:r>
              <a:rPr lang="en-GB" sz="2000" dirty="0"/>
              <a:t>Requirements:</a:t>
            </a:r>
          </a:p>
          <a:p>
            <a:pPr lvl="3"/>
            <a:endParaRPr lang="en-GB" b="1" dirty="0"/>
          </a:p>
          <a:p>
            <a:pPr lvl="3"/>
            <a:r>
              <a:rPr lang="en-GB" sz="1800" b="1" dirty="0"/>
              <a:t>Efficient</a:t>
            </a:r>
            <a:r>
              <a:rPr lang="en-GB" sz="1800" dirty="0"/>
              <a:t> as to runtime.</a:t>
            </a:r>
          </a:p>
          <a:p>
            <a:pPr lvl="3"/>
            <a:endParaRPr lang="en-GB" sz="1800" b="1" dirty="0"/>
          </a:p>
          <a:p>
            <a:pPr lvl="3"/>
            <a:endParaRPr lang="en-GB" sz="1800" b="1" dirty="0" smtClean="0"/>
          </a:p>
          <a:p>
            <a:pPr lvl="3"/>
            <a:r>
              <a:rPr lang="en-GB" sz="1800" b="1" dirty="0" smtClean="0"/>
              <a:t>Efficient</a:t>
            </a:r>
            <a:r>
              <a:rPr lang="en-GB" sz="1800" dirty="0" smtClean="0"/>
              <a:t> </a:t>
            </a:r>
            <a:r>
              <a:rPr lang="en-GB" sz="1800" dirty="0"/>
              <a:t>as to parameterization – relativity low number of parameters, </a:t>
            </a:r>
          </a:p>
          <a:p>
            <a:pPr lvl="3"/>
            <a:endParaRPr lang="en-GB" sz="1800" dirty="0"/>
          </a:p>
          <a:p>
            <a:pPr lvl="3"/>
            <a:endParaRPr lang="en-GB" sz="1800" dirty="0" smtClean="0"/>
          </a:p>
          <a:p>
            <a:pPr lvl="3"/>
            <a:r>
              <a:rPr lang="en-GB" sz="1800" dirty="0" smtClean="0"/>
              <a:t>Simulate </a:t>
            </a:r>
            <a:r>
              <a:rPr lang="en-GB" sz="1800" b="1" dirty="0"/>
              <a:t>small and large</a:t>
            </a:r>
            <a:r>
              <a:rPr lang="en-GB" sz="1800" dirty="0"/>
              <a:t> losses – and reflect the appropriate dependency.  Generate individual large losses and small losses in the aggregate.</a:t>
            </a:r>
          </a:p>
          <a:p>
            <a:pPr lvl="3"/>
            <a:endParaRPr lang="en-GB" sz="1800" dirty="0"/>
          </a:p>
          <a:p>
            <a:pPr lvl="3"/>
            <a:endParaRPr lang="en-GB" sz="1800" dirty="0" smtClean="0"/>
          </a:p>
          <a:p>
            <a:pPr lvl="3"/>
            <a:r>
              <a:rPr lang="en-GB" sz="1800" dirty="0" smtClean="0"/>
              <a:t>Reflect </a:t>
            </a:r>
            <a:r>
              <a:rPr lang="en-GB" sz="1800" b="1" dirty="0"/>
              <a:t>correlation</a:t>
            </a:r>
            <a:r>
              <a:rPr lang="en-GB" sz="1800" dirty="0"/>
              <a:t> between lines/years.</a:t>
            </a:r>
          </a:p>
          <a:p>
            <a:pPr lvl="3"/>
            <a:endParaRPr lang="en-GB" sz="1800" b="1" dirty="0"/>
          </a:p>
          <a:p>
            <a:pPr lvl="3"/>
            <a:endParaRPr lang="en-GB" sz="1800" b="1" dirty="0" smtClean="0"/>
          </a:p>
          <a:p>
            <a:pPr lvl="3">
              <a:buSzPct val="60000"/>
            </a:pPr>
            <a:r>
              <a:rPr lang="en-GB" sz="1800" b="1" dirty="0" smtClean="0"/>
              <a:t>Consisten</a:t>
            </a:r>
            <a:r>
              <a:rPr lang="en-GB" sz="1800" dirty="0" smtClean="0"/>
              <a:t>t </a:t>
            </a:r>
            <a:r>
              <a:rPr lang="en-GB" sz="1800" dirty="0"/>
              <a:t>with underlying CRM.   </a:t>
            </a:r>
          </a:p>
          <a:p>
            <a:pPr lvl="3"/>
            <a:endParaRPr lang="en-GB" dirty="0"/>
          </a:p>
        </p:txBody>
      </p:sp>
      <p:sp>
        <p:nvSpPr>
          <p:cNvPr id="4" name="Title 3"/>
          <p:cNvSpPr>
            <a:spLocks noGrp="1"/>
          </p:cNvSpPr>
          <p:nvPr>
            <p:ph type="title"/>
          </p:nvPr>
        </p:nvSpPr>
        <p:spPr/>
        <p:txBody>
          <a:bodyPr/>
          <a:lstStyle/>
          <a:p>
            <a:r>
              <a:rPr lang="en-GB" b="1" cap="none" dirty="0" smtClean="0">
                <a:solidFill>
                  <a:schemeClr val="accent2"/>
                </a:solidFill>
              </a:rPr>
              <a:t>Overview</a:t>
            </a:r>
            <a:endParaRPr lang="en-GB"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3</a:t>
            </a:fld>
            <a:endParaRPr lang="en-GB"/>
          </a:p>
        </p:txBody>
      </p:sp>
    </p:spTree>
    <p:extLst>
      <p:ext uri="{BB962C8B-B14F-4D97-AF65-F5344CB8AC3E}">
        <p14:creationId xmlns:p14="http://schemas.microsoft.com/office/powerpoint/2010/main" val="125601176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91309" y="478548"/>
            <a:ext cx="7572477" cy="637787"/>
          </a:xfrm>
        </p:spPr>
        <p:txBody>
          <a:bodyPr/>
          <a:lstStyle/>
          <a:p>
            <a:pPr marL="265176" indent="-265176">
              <a:spcBef>
                <a:spcPts val="2400"/>
              </a:spcBef>
            </a:pPr>
            <a:r>
              <a:rPr lang="en-GB" sz="2200" cap="none" dirty="0" smtClean="0">
                <a:solidFill>
                  <a:schemeClr val="accent2"/>
                </a:solidFill>
                <a:latin typeface="+mn-lt"/>
              </a:rPr>
              <a:t> </a:t>
            </a:r>
            <a:r>
              <a:rPr lang="en-GB" sz="2400" b="1" cap="none" dirty="0">
                <a:solidFill>
                  <a:schemeClr val="accent2"/>
                </a:solidFill>
              </a:rPr>
              <a:t>Reinsurance Cover Results</a:t>
            </a:r>
            <a:endParaRPr lang="en-GB" sz="2200" b="1" cap="none" dirty="0">
              <a:solidFill>
                <a:schemeClr val="accent2"/>
              </a:solidFill>
              <a:latin typeface="+mn-lt"/>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30</a:t>
            </a:fld>
            <a:endParaRPr lang="en-GB"/>
          </a:p>
        </p:txBody>
      </p:sp>
      <p:sp>
        <p:nvSpPr>
          <p:cNvPr id="2" name="Content Placeholder 1"/>
          <p:cNvSpPr>
            <a:spLocks noGrp="1"/>
          </p:cNvSpPr>
          <p:nvPr>
            <p:ph idx="1"/>
          </p:nvPr>
        </p:nvSpPr>
        <p:spPr>
          <a:xfrm>
            <a:off x="504000" y="1474788"/>
            <a:ext cx="9467999" cy="5364000"/>
          </a:xfrm>
        </p:spPr>
        <p:txBody>
          <a:bodyPr/>
          <a:lstStyle/>
          <a:p>
            <a:pPr lvl="2"/>
            <a:r>
              <a:rPr lang="en-GB" sz="2000" dirty="0"/>
              <a:t>NPV basis (Have also developed </a:t>
            </a:r>
            <a:r>
              <a:rPr lang="en-GB" sz="2000" dirty="0" err="1"/>
              <a:t>payout</a:t>
            </a:r>
            <a:r>
              <a:rPr lang="en-GB" sz="2000" dirty="0"/>
              <a:t> patterns by </a:t>
            </a:r>
            <a:r>
              <a:rPr lang="en-GB" sz="2000" dirty="0" err="1"/>
              <a:t>LoB</a:t>
            </a:r>
            <a:r>
              <a:rPr lang="en-GB" sz="2000" dirty="0"/>
              <a:t>).</a:t>
            </a:r>
          </a:p>
          <a:p>
            <a:pPr lvl="2"/>
            <a:endParaRPr lang="en-GB" sz="2000" dirty="0"/>
          </a:p>
          <a:p>
            <a:pPr lvl="2"/>
            <a:r>
              <a:rPr lang="en-GB" sz="2000" dirty="0"/>
              <a:t>Low parameter model allows for efficient sensitivity testing.</a:t>
            </a:r>
          </a:p>
          <a:p>
            <a:pPr lvl="2"/>
            <a:endParaRPr lang="en-GB" sz="2000" dirty="0"/>
          </a:p>
          <a:p>
            <a:pPr lvl="2"/>
            <a:r>
              <a:rPr lang="en-GB" sz="2000" dirty="0"/>
              <a:t>Key Stats (Reinsurer </a:t>
            </a:r>
            <a:r>
              <a:rPr lang="en-GB" sz="2000" dirty="0" err="1"/>
              <a:t>PoV</a:t>
            </a:r>
            <a:r>
              <a:rPr lang="en-GB" sz="2000" dirty="0"/>
              <a:t>):</a:t>
            </a:r>
          </a:p>
          <a:p>
            <a:endParaRPr lang="en-US" sz="2000" dirty="0"/>
          </a:p>
        </p:txBody>
      </p:sp>
      <p:graphicFrame>
        <p:nvGraphicFramePr>
          <p:cNvPr id="3" name="Table 2"/>
          <p:cNvGraphicFramePr>
            <a:graphicFrameLocks noGrp="1"/>
          </p:cNvGraphicFramePr>
          <p:nvPr>
            <p:extLst>
              <p:ext uri="{D42A27DB-BD31-4B8C-83A1-F6EECF244321}">
                <p14:modId xmlns:p14="http://schemas.microsoft.com/office/powerpoint/2010/main" val="1617089481"/>
              </p:ext>
            </p:extLst>
          </p:nvPr>
        </p:nvGraphicFramePr>
        <p:xfrm>
          <a:off x="720723" y="3381153"/>
          <a:ext cx="8295684" cy="2753835"/>
        </p:xfrm>
        <a:graphic>
          <a:graphicData uri="http://schemas.openxmlformats.org/drawingml/2006/table">
            <a:tbl>
              <a:tblPr/>
              <a:tblGrid>
                <a:gridCol w="1386894"/>
                <a:gridCol w="1720776"/>
                <a:gridCol w="1729338"/>
                <a:gridCol w="1729338"/>
                <a:gridCol w="1729338"/>
              </a:tblGrid>
              <a:tr h="259729">
                <a:tc gridSpan="2">
                  <a:txBody>
                    <a:bodyPr/>
                    <a:lstStyle/>
                    <a:p>
                      <a:pPr algn="l" fontAlgn="b"/>
                      <a:r>
                        <a:rPr lang="en-US" sz="1000" b="1" i="0" u="none" strike="noStrike" dirty="0">
                          <a:solidFill>
                            <a:srgbClr val="EBEBEB"/>
                          </a:solidFill>
                          <a:effectLst/>
                          <a:latin typeface="Times New Roman"/>
                        </a:rPr>
                        <a:t>Key Stats w\Sensitivity Testing</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C2340"/>
                    </a:solidFill>
                  </a:tcPr>
                </a:tc>
                <a:tc hMerge="1">
                  <a:txBody>
                    <a:bodyPr/>
                    <a:lstStyle/>
                    <a:p>
                      <a:endParaRPr lang="en-US"/>
                    </a:p>
                  </a:txBody>
                  <a:tcPr/>
                </a:tc>
                <a:tc>
                  <a:txBody>
                    <a:bodyPr/>
                    <a:lstStyle/>
                    <a:p>
                      <a:pPr algn="l" fontAlgn="b"/>
                      <a:r>
                        <a:rPr lang="en-US" sz="1000" b="0" i="0" u="none" strike="noStrike">
                          <a:solidFill>
                            <a:srgbClr val="FF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C2340"/>
                    </a:solidFill>
                  </a:tcPr>
                </a:tc>
                <a:tc>
                  <a:txBody>
                    <a:bodyPr/>
                    <a:lstStyle/>
                    <a:p>
                      <a:pPr algn="l" fontAlgn="b"/>
                      <a:r>
                        <a:rPr lang="en-US" sz="1000" b="0" i="0" u="none" strike="noStrike">
                          <a:solidFill>
                            <a:srgbClr val="FF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C2340"/>
                    </a:solidFill>
                  </a:tcPr>
                </a:tc>
                <a:tc>
                  <a:txBody>
                    <a:bodyPr/>
                    <a:lstStyle/>
                    <a:p>
                      <a:pPr algn="l" fontAlgn="b"/>
                      <a:r>
                        <a:rPr lang="en-US" sz="1000" b="0" i="0" u="none" strike="noStrike">
                          <a:solidFill>
                            <a:srgbClr val="FF000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C2340"/>
                    </a:solidFill>
                  </a:tcPr>
                </a:tc>
              </a:tr>
              <a:tr h="259729">
                <a:tc>
                  <a:txBody>
                    <a:bodyPr/>
                    <a:lstStyle/>
                    <a:p>
                      <a:pPr algn="l" fontAlgn="b"/>
                      <a:r>
                        <a:rPr lang="en-US" sz="1000" b="0" i="0" u="none" strike="noStrike" dirty="0">
                          <a:solidFill>
                            <a:srgbClr val="0C2340"/>
                          </a:solidFill>
                          <a:effectLst/>
                          <a:latin typeface="Times New Roman"/>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000" b="1" i="0" u="none" strike="noStrike" dirty="0">
                          <a:solidFill>
                            <a:srgbClr val="0C2340"/>
                          </a:solidFill>
                          <a:effectLst/>
                          <a:latin typeface="Times New Roman"/>
                        </a:rPr>
                        <a:t>Base</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000" b="1" i="0" u="none" strike="noStrike">
                          <a:solidFill>
                            <a:srgbClr val="0C2340"/>
                          </a:solidFill>
                          <a:effectLst/>
                          <a:latin typeface="Times New Roman"/>
                        </a:rPr>
                        <a:t>c's, CVs Up</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000" b="1" i="0" u="none" strike="noStrike">
                          <a:solidFill>
                            <a:srgbClr val="0C2340"/>
                          </a:solidFill>
                          <a:effectLst/>
                          <a:latin typeface="Times New Roman"/>
                        </a:rPr>
                        <a:t>CoVar Wts Up</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000" b="1" i="0" u="none" strike="noStrike">
                          <a:solidFill>
                            <a:srgbClr val="0C2340"/>
                          </a:solidFill>
                          <a:effectLst/>
                          <a:latin typeface="Times New Roman"/>
                        </a:rPr>
                        <a:t>Skewness Up</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04178">
                <a:tc>
                  <a:txBody>
                    <a:bodyPr/>
                    <a:lstStyle/>
                    <a:p>
                      <a:pPr algn="l" fontAlgn="b"/>
                      <a:r>
                        <a:rPr lang="en-US" sz="1000" b="0" i="0" u="none" strike="noStrike" dirty="0">
                          <a:solidFill>
                            <a:srgbClr val="000000"/>
                          </a:solidFill>
                          <a:effectLst/>
                          <a:latin typeface="Times New Roman"/>
                        </a:rPr>
                        <a:t>NPV(Profit/Loss)</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D2D2D2"/>
                    </a:solidFill>
                  </a:tcPr>
                </a:tc>
                <a:tc>
                  <a:txBody>
                    <a:bodyPr/>
                    <a:lstStyle/>
                    <a:p>
                      <a:pPr algn="r" fontAlgn="b"/>
                      <a:r>
                        <a:rPr lang="en-US" sz="1000" b="0" i="0" u="none" strike="noStrike" dirty="0">
                          <a:solidFill>
                            <a:srgbClr val="000000"/>
                          </a:solidFill>
                          <a:effectLst/>
                          <a:latin typeface="Times New Roman"/>
                        </a:rPr>
                        <a:t>                        12,851,332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D2D2D2"/>
                    </a:solidFill>
                  </a:tcPr>
                </a:tc>
                <a:tc>
                  <a:txBody>
                    <a:bodyPr/>
                    <a:lstStyle/>
                    <a:p>
                      <a:pPr algn="r" fontAlgn="b"/>
                      <a:r>
                        <a:rPr lang="en-US" sz="1000" b="0" i="0" u="none" strike="noStrike">
                          <a:solidFill>
                            <a:srgbClr val="000000"/>
                          </a:solidFill>
                          <a:effectLst/>
                          <a:latin typeface="Times New Roman"/>
                        </a:rPr>
                        <a:t>                          9,773,105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D2D2D2"/>
                    </a:solidFill>
                  </a:tcPr>
                </a:tc>
                <a:tc>
                  <a:txBody>
                    <a:bodyPr/>
                    <a:lstStyle/>
                    <a:p>
                      <a:pPr algn="r" fontAlgn="b"/>
                      <a:r>
                        <a:rPr lang="en-US" sz="1000" b="0" i="0" u="none" strike="noStrike">
                          <a:solidFill>
                            <a:srgbClr val="000000"/>
                          </a:solidFill>
                          <a:effectLst/>
                          <a:latin typeface="Times New Roman"/>
                        </a:rPr>
                        <a:t>                        12,281,670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D2D2D2"/>
                    </a:solidFill>
                  </a:tcPr>
                </a:tc>
                <a:tc>
                  <a:txBody>
                    <a:bodyPr/>
                    <a:lstStyle/>
                    <a:p>
                      <a:pPr algn="r" fontAlgn="b"/>
                      <a:r>
                        <a:rPr lang="en-US" sz="1000" b="0" i="0" u="none" strike="noStrike">
                          <a:solidFill>
                            <a:srgbClr val="000000"/>
                          </a:solidFill>
                          <a:effectLst/>
                          <a:latin typeface="Times New Roman"/>
                        </a:rPr>
                        <a:t>                        12,776,752 </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D2D2D2"/>
                    </a:solidFill>
                  </a:tcPr>
                </a:tc>
              </a:tr>
              <a:tr h="259729">
                <a:tc>
                  <a:txBody>
                    <a:bodyPr/>
                    <a:lstStyle/>
                    <a:p>
                      <a:pPr algn="l" fontAlgn="b"/>
                      <a:r>
                        <a:rPr lang="en-US" sz="1000" b="0" i="0" u="none" strike="noStrike">
                          <a:solidFill>
                            <a:srgbClr val="000000"/>
                          </a:solidFill>
                          <a:effectLst/>
                          <a:latin typeface="Times New Roman"/>
                        </a:rPr>
                        <a:t>Prob(Econ. Loss)</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dirty="0">
                          <a:solidFill>
                            <a:srgbClr val="000000"/>
                          </a:solidFill>
                          <a:effectLst/>
                          <a:latin typeface="Times New Roman"/>
                        </a:rPr>
                        <a:t>11.59%</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dirty="0">
                          <a:solidFill>
                            <a:srgbClr val="000000"/>
                          </a:solidFill>
                          <a:effectLst/>
                          <a:latin typeface="Times New Roman"/>
                        </a:rPr>
                        <a:t>17.51%</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a:solidFill>
                            <a:srgbClr val="000000"/>
                          </a:solidFill>
                          <a:effectLst/>
                          <a:latin typeface="Times New Roman"/>
                        </a:rPr>
                        <a:t>12.32%</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a:solidFill>
                            <a:srgbClr val="000000"/>
                          </a:solidFill>
                          <a:effectLst/>
                          <a:latin typeface="Times New Roman"/>
                        </a:rPr>
                        <a:t>11.73%</a:t>
                      </a:r>
                    </a:p>
                  </a:txBody>
                  <a:tcPr marL="9525" marR="9525" marT="9525" marB="0" anchor="b">
                    <a:lnL>
                      <a:noFill/>
                    </a:lnL>
                    <a:lnR>
                      <a:noFill/>
                    </a:lnR>
                    <a:lnT>
                      <a:noFill/>
                    </a:lnT>
                    <a:lnB>
                      <a:noFill/>
                    </a:lnB>
                    <a:solidFill>
                      <a:srgbClr val="D2D2D2"/>
                    </a:solidFill>
                  </a:tcPr>
                </a:tc>
              </a:tr>
              <a:tr h="351792">
                <a:tc>
                  <a:txBody>
                    <a:bodyPr/>
                    <a:lstStyle/>
                    <a:p>
                      <a:pPr algn="l" fontAlgn="b"/>
                      <a:r>
                        <a:rPr lang="en-US" sz="1000" b="0" i="0" u="none" strike="noStrike">
                          <a:solidFill>
                            <a:srgbClr val="000000"/>
                          </a:solidFill>
                          <a:effectLst/>
                          <a:latin typeface="Times New Roman"/>
                        </a:rPr>
                        <a:t>TVaR(95)</a:t>
                      </a:r>
                    </a:p>
                  </a:txBody>
                  <a:tcPr marL="9525" marR="9525" marT="9525" marB="0" anchor="b">
                    <a:lnL>
                      <a:noFill/>
                    </a:lnL>
                    <a:lnR>
                      <a:noFill/>
                    </a:lnR>
                    <a:lnT>
                      <a:noFill/>
                    </a:lnT>
                    <a:lnB>
                      <a:noFill/>
                    </a:lnB>
                  </a:tcPr>
                </a:tc>
                <a:tc>
                  <a:txBody>
                    <a:bodyPr/>
                    <a:lstStyle/>
                    <a:p>
                      <a:pPr algn="r" fontAlgn="b"/>
                      <a:r>
                        <a:rPr lang="en-US" sz="1000" b="0" i="0" u="none" strike="noStrike" dirty="0">
                          <a:solidFill>
                            <a:srgbClr val="000000"/>
                          </a:solidFill>
                          <a:effectLst/>
                          <a:latin typeface="Times New Roman"/>
                        </a:rPr>
                        <a:t>                      (35,406,559)</a:t>
                      </a:r>
                    </a:p>
                  </a:txBody>
                  <a:tcPr marL="9525" marR="9525" marT="9525" marB="0" anchor="b">
                    <a:lnL>
                      <a:noFill/>
                    </a:lnL>
                    <a:lnR>
                      <a:noFill/>
                    </a:lnR>
                    <a:lnT>
                      <a:noFill/>
                    </a:lnT>
                    <a:lnB>
                      <a:noFill/>
                    </a:lnB>
                  </a:tcPr>
                </a:tc>
                <a:tc>
                  <a:txBody>
                    <a:bodyPr/>
                    <a:lstStyle/>
                    <a:p>
                      <a:pPr algn="r" fontAlgn="b"/>
                      <a:r>
                        <a:rPr lang="en-US" sz="1000" b="0" i="0" u="none" strike="noStrike">
                          <a:solidFill>
                            <a:srgbClr val="000000"/>
                          </a:solidFill>
                          <a:effectLst/>
                          <a:latin typeface="Times New Roman"/>
                        </a:rPr>
                        <a:t>                      (50,849,025)</a:t>
                      </a:r>
                    </a:p>
                  </a:txBody>
                  <a:tcPr marL="9525" marR="9525" marT="9525" marB="0" anchor="b">
                    <a:lnL>
                      <a:noFill/>
                    </a:lnL>
                    <a:lnR>
                      <a:noFill/>
                    </a:lnR>
                    <a:lnT>
                      <a:noFill/>
                    </a:lnT>
                    <a:lnB>
                      <a:noFill/>
                    </a:lnB>
                  </a:tcPr>
                </a:tc>
                <a:tc>
                  <a:txBody>
                    <a:bodyPr/>
                    <a:lstStyle/>
                    <a:p>
                      <a:pPr algn="r" fontAlgn="b"/>
                      <a:r>
                        <a:rPr lang="en-US" sz="1000" b="0" i="0" u="none" strike="noStrike">
                          <a:solidFill>
                            <a:srgbClr val="000000"/>
                          </a:solidFill>
                          <a:effectLst/>
                          <a:latin typeface="Times New Roman"/>
                        </a:rPr>
                        <a:t>                      (41,391,711)</a:t>
                      </a:r>
                    </a:p>
                  </a:txBody>
                  <a:tcPr marL="9525" marR="9525" marT="9525" marB="0" anchor="b">
                    <a:lnL>
                      <a:noFill/>
                    </a:lnL>
                    <a:lnR>
                      <a:noFill/>
                    </a:lnR>
                    <a:lnT>
                      <a:noFill/>
                    </a:lnT>
                    <a:lnB>
                      <a:noFill/>
                    </a:lnB>
                  </a:tcPr>
                </a:tc>
                <a:tc>
                  <a:txBody>
                    <a:bodyPr/>
                    <a:lstStyle/>
                    <a:p>
                      <a:pPr algn="r" fontAlgn="b"/>
                      <a:r>
                        <a:rPr lang="en-US" sz="1000" b="0" i="0" u="none" strike="noStrike">
                          <a:solidFill>
                            <a:srgbClr val="000000"/>
                          </a:solidFill>
                          <a:effectLst/>
                          <a:latin typeface="Times New Roman"/>
                        </a:rPr>
                        <a:t>                      (35,944,163)</a:t>
                      </a:r>
                    </a:p>
                  </a:txBody>
                  <a:tcPr marL="9525" marR="9525" marT="9525" marB="0" anchor="b">
                    <a:lnL>
                      <a:noFill/>
                    </a:lnL>
                    <a:lnR>
                      <a:noFill/>
                    </a:lnR>
                    <a:lnT>
                      <a:noFill/>
                    </a:lnT>
                    <a:lnB>
                      <a:noFill/>
                    </a:lnB>
                  </a:tcPr>
                </a:tc>
              </a:tr>
              <a:tr h="339491">
                <a:tc>
                  <a:txBody>
                    <a:bodyPr/>
                    <a:lstStyle/>
                    <a:p>
                      <a:pPr algn="l" fontAlgn="b"/>
                      <a:r>
                        <a:rPr lang="en-US" sz="1000" b="0" i="0" u="none" strike="noStrike">
                          <a:solidFill>
                            <a:srgbClr val="000000"/>
                          </a:solidFill>
                          <a:effectLst/>
                          <a:latin typeface="Times New Roman"/>
                        </a:rPr>
                        <a:t>TVaR(97.5)</a:t>
                      </a:r>
                    </a:p>
                  </a:txBody>
                  <a:tcPr marL="9525" marR="9525" marT="9525" marB="0" anchor="b">
                    <a:lnL>
                      <a:noFill/>
                    </a:lnL>
                    <a:lnR>
                      <a:noFill/>
                    </a:lnR>
                    <a:lnT>
                      <a:noFill/>
                    </a:lnT>
                    <a:lnB>
                      <a:noFill/>
                    </a:lnB>
                  </a:tcPr>
                </a:tc>
                <a:tc>
                  <a:txBody>
                    <a:bodyPr/>
                    <a:lstStyle/>
                    <a:p>
                      <a:pPr algn="r" fontAlgn="b"/>
                      <a:r>
                        <a:rPr lang="en-US" sz="1000" b="0" i="0" u="none" strike="noStrike" dirty="0">
                          <a:solidFill>
                            <a:srgbClr val="000000"/>
                          </a:solidFill>
                          <a:effectLst/>
                          <a:latin typeface="Times New Roman"/>
                        </a:rPr>
                        <a:t>                      (47,754,569)</a:t>
                      </a:r>
                    </a:p>
                  </a:txBody>
                  <a:tcPr marL="9525" marR="9525" marT="9525" marB="0" anchor="b">
                    <a:lnL>
                      <a:noFill/>
                    </a:lnL>
                    <a:lnR>
                      <a:noFill/>
                    </a:lnR>
                    <a:lnT>
                      <a:noFill/>
                    </a:lnT>
                    <a:lnB>
                      <a:noFill/>
                    </a:lnB>
                  </a:tcPr>
                </a:tc>
                <a:tc>
                  <a:txBody>
                    <a:bodyPr/>
                    <a:lstStyle/>
                    <a:p>
                      <a:pPr algn="r" fontAlgn="b"/>
                      <a:r>
                        <a:rPr lang="en-US" sz="1000" b="0" i="0" u="none" strike="noStrike" dirty="0">
                          <a:solidFill>
                            <a:srgbClr val="000000"/>
                          </a:solidFill>
                          <a:effectLst/>
                          <a:latin typeface="Times New Roman"/>
                        </a:rPr>
                        <a:t>                      (66,138,266)</a:t>
                      </a:r>
                    </a:p>
                  </a:txBody>
                  <a:tcPr marL="9525" marR="9525" marT="9525" marB="0" anchor="b">
                    <a:lnL>
                      <a:noFill/>
                    </a:lnL>
                    <a:lnR>
                      <a:noFill/>
                    </a:lnR>
                    <a:lnT>
                      <a:noFill/>
                    </a:lnT>
                    <a:lnB>
                      <a:noFill/>
                    </a:lnB>
                  </a:tcPr>
                </a:tc>
                <a:tc>
                  <a:txBody>
                    <a:bodyPr/>
                    <a:lstStyle/>
                    <a:p>
                      <a:pPr algn="r" fontAlgn="b"/>
                      <a:r>
                        <a:rPr lang="en-US" sz="1000" b="0" i="0" u="none" strike="noStrike">
                          <a:solidFill>
                            <a:srgbClr val="000000"/>
                          </a:solidFill>
                          <a:effectLst/>
                          <a:latin typeface="Times New Roman"/>
                        </a:rPr>
                        <a:t>                      (56,187,593)</a:t>
                      </a:r>
                    </a:p>
                  </a:txBody>
                  <a:tcPr marL="9525" marR="9525" marT="9525" marB="0" anchor="b">
                    <a:lnL>
                      <a:noFill/>
                    </a:lnL>
                    <a:lnR>
                      <a:noFill/>
                    </a:lnR>
                    <a:lnT>
                      <a:noFill/>
                    </a:lnT>
                    <a:lnB>
                      <a:noFill/>
                    </a:lnB>
                  </a:tcPr>
                </a:tc>
                <a:tc>
                  <a:txBody>
                    <a:bodyPr/>
                    <a:lstStyle/>
                    <a:p>
                      <a:pPr algn="r" fontAlgn="b"/>
                      <a:r>
                        <a:rPr lang="en-US" sz="1000" b="0" i="0" u="none" strike="noStrike">
                          <a:solidFill>
                            <a:srgbClr val="000000"/>
                          </a:solidFill>
                          <a:effectLst/>
                          <a:latin typeface="Times New Roman"/>
                        </a:rPr>
                        <a:t>                      (48,446,883)</a:t>
                      </a:r>
                    </a:p>
                  </a:txBody>
                  <a:tcPr marL="9525" marR="9525" marT="9525" marB="0" anchor="b">
                    <a:lnL>
                      <a:noFill/>
                    </a:lnL>
                    <a:lnR>
                      <a:noFill/>
                    </a:lnR>
                    <a:lnT>
                      <a:noFill/>
                    </a:lnT>
                    <a:lnB>
                      <a:noFill/>
                    </a:lnB>
                  </a:tcPr>
                </a:tc>
              </a:tr>
              <a:tr h="259729">
                <a:tc>
                  <a:txBody>
                    <a:bodyPr/>
                    <a:lstStyle/>
                    <a:p>
                      <a:pPr algn="l" fontAlgn="b"/>
                      <a:r>
                        <a:rPr lang="en-US" sz="1000" b="1" i="0" u="none" strike="noStrike">
                          <a:solidFill>
                            <a:srgbClr val="000000"/>
                          </a:solidFill>
                          <a:effectLst/>
                          <a:latin typeface="Times New Roman"/>
                        </a:rPr>
                        <a:t>RoRaC</a:t>
                      </a:r>
                      <a:r>
                        <a:rPr lang="en-US" sz="1000" b="0" i="0" u="none" strike="noStrike">
                          <a:solidFill>
                            <a:srgbClr val="000000"/>
                          </a:solidFill>
                          <a:effectLst/>
                          <a:latin typeface="Times New Roman"/>
                        </a:rPr>
                        <a:t>(95)</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dirty="0">
                          <a:solidFill>
                            <a:srgbClr val="000000"/>
                          </a:solidFill>
                          <a:effectLst/>
                          <a:latin typeface="Times New Roman"/>
                        </a:rPr>
                        <a:t>9.46%</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a:solidFill>
                            <a:srgbClr val="000000"/>
                          </a:solidFill>
                          <a:effectLst/>
                          <a:latin typeface="Times New Roman"/>
                        </a:rPr>
                        <a:t>6.00%</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a:solidFill>
                            <a:srgbClr val="000000"/>
                          </a:solidFill>
                          <a:effectLst/>
                          <a:latin typeface="Times New Roman"/>
                        </a:rPr>
                        <a:t>8.08%</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a:solidFill>
                            <a:srgbClr val="000000"/>
                          </a:solidFill>
                          <a:effectLst/>
                          <a:latin typeface="Times New Roman"/>
                        </a:rPr>
                        <a:t>9.34%</a:t>
                      </a:r>
                    </a:p>
                  </a:txBody>
                  <a:tcPr marL="9525" marR="9525" marT="9525" marB="0" anchor="b">
                    <a:lnL>
                      <a:noFill/>
                    </a:lnL>
                    <a:lnR>
                      <a:noFill/>
                    </a:lnR>
                    <a:lnT>
                      <a:noFill/>
                    </a:lnT>
                    <a:lnB>
                      <a:noFill/>
                    </a:lnB>
                    <a:solidFill>
                      <a:srgbClr val="D2D2D2"/>
                    </a:solidFill>
                  </a:tcPr>
                </a:tc>
              </a:tr>
              <a:tr h="259729">
                <a:tc>
                  <a:txBody>
                    <a:bodyPr/>
                    <a:lstStyle/>
                    <a:p>
                      <a:pPr algn="l" fontAlgn="b"/>
                      <a:r>
                        <a:rPr lang="en-US" sz="1000" b="1" i="0" u="none" strike="noStrike">
                          <a:solidFill>
                            <a:srgbClr val="000000"/>
                          </a:solidFill>
                          <a:effectLst/>
                          <a:latin typeface="Times New Roman"/>
                        </a:rPr>
                        <a:t>RoRaC</a:t>
                      </a:r>
                      <a:r>
                        <a:rPr lang="en-US" sz="1000" b="0" i="0" u="none" strike="noStrike">
                          <a:solidFill>
                            <a:srgbClr val="000000"/>
                          </a:solidFill>
                          <a:effectLst/>
                          <a:latin typeface="Times New Roman"/>
                        </a:rPr>
                        <a:t>(97.5)</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dirty="0">
                          <a:solidFill>
                            <a:srgbClr val="000000"/>
                          </a:solidFill>
                          <a:effectLst/>
                          <a:latin typeface="Times New Roman"/>
                        </a:rPr>
                        <a:t>7.53%</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a:solidFill>
                            <a:srgbClr val="000000"/>
                          </a:solidFill>
                          <a:effectLst/>
                          <a:latin typeface="Times New Roman"/>
                        </a:rPr>
                        <a:t>5.08%</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a:solidFill>
                            <a:srgbClr val="000000"/>
                          </a:solidFill>
                          <a:effectLst/>
                          <a:latin typeface="Times New Roman"/>
                        </a:rPr>
                        <a:t>6.48%</a:t>
                      </a:r>
                    </a:p>
                  </a:txBody>
                  <a:tcPr marL="9525" marR="9525" marT="9525" marB="0" anchor="b">
                    <a:lnL>
                      <a:noFill/>
                    </a:lnL>
                    <a:lnR>
                      <a:noFill/>
                    </a:lnR>
                    <a:lnT>
                      <a:noFill/>
                    </a:lnT>
                    <a:lnB>
                      <a:noFill/>
                    </a:lnB>
                    <a:solidFill>
                      <a:srgbClr val="D2D2D2"/>
                    </a:solidFill>
                  </a:tcPr>
                </a:tc>
                <a:tc>
                  <a:txBody>
                    <a:bodyPr/>
                    <a:lstStyle/>
                    <a:p>
                      <a:pPr algn="r" fontAlgn="b"/>
                      <a:r>
                        <a:rPr lang="en-US" sz="1000" b="0" i="0" u="none" strike="noStrike">
                          <a:solidFill>
                            <a:srgbClr val="000000"/>
                          </a:solidFill>
                          <a:effectLst/>
                          <a:latin typeface="Times New Roman"/>
                        </a:rPr>
                        <a:t>7.45%</a:t>
                      </a:r>
                    </a:p>
                  </a:txBody>
                  <a:tcPr marL="9525" marR="9525" marT="9525" marB="0" anchor="b">
                    <a:lnL>
                      <a:noFill/>
                    </a:lnL>
                    <a:lnR>
                      <a:noFill/>
                    </a:lnR>
                    <a:lnT>
                      <a:noFill/>
                    </a:lnT>
                    <a:lnB>
                      <a:noFill/>
                    </a:lnB>
                    <a:solidFill>
                      <a:srgbClr val="D2D2D2"/>
                    </a:solidFill>
                  </a:tcPr>
                </a:tc>
              </a:tr>
              <a:tr h="259729">
                <a:tc>
                  <a:txBody>
                    <a:bodyPr/>
                    <a:lstStyle/>
                    <a:p>
                      <a:pPr algn="l" fontAlgn="b"/>
                      <a:r>
                        <a:rPr lang="en-US" sz="1000" b="0" i="0" u="none" strike="noStrike">
                          <a:solidFill>
                            <a:srgbClr val="000000"/>
                          </a:solidFill>
                          <a:effectLst/>
                          <a:latin typeface="Times New Roman"/>
                        </a:rPr>
                        <a:t>ERD</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000" b="0" i="0" u="none" strike="noStrike" dirty="0">
                          <a:solidFill>
                            <a:srgbClr val="000000"/>
                          </a:solidFill>
                          <a:effectLst/>
                          <a:latin typeface="Times New Roman"/>
                        </a:rPr>
                        <a:t>-4.40%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000" b="0" i="0" u="none" strike="noStrike" dirty="0">
                          <a:solidFill>
                            <a:srgbClr val="000000"/>
                          </a:solidFill>
                          <a:effectLst/>
                          <a:latin typeface="Times New Roman"/>
                        </a:rPr>
                        <a:t>-8.00%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000" b="0" i="0" u="none" strike="noStrike" dirty="0">
                          <a:solidFill>
                            <a:srgbClr val="000000"/>
                          </a:solidFill>
                          <a:effectLst/>
                          <a:latin typeface="Times New Roman"/>
                        </a:rPr>
                        <a:t>-5.23%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000" b="0" i="0" u="none" strike="noStrike" dirty="0">
                          <a:solidFill>
                            <a:srgbClr val="000000"/>
                          </a:solidFill>
                          <a:effectLst/>
                          <a:latin typeface="Times New Roman"/>
                        </a:rPr>
                        <a:t>-4.52%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3325565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GB" dirty="0" smtClean="0"/>
              <a:t>Richard Rosengarten</a:t>
            </a:r>
            <a:endParaRPr lang="en-GB" dirty="0"/>
          </a:p>
          <a:p>
            <a:r>
              <a:rPr lang="en-GB" dirty="0" smtClean="0">
                <a:solidFill>
                  <a:schemeClr val="tx2"/>
                </a:solidFill>
              </a:rPr>
              <a:t>E: </a:t>
            </a:r>
            <a:r>
              <a:rPr lang="en-GB" dirty="0" smtClean="0"/>
              <a:t>Richard.Rosengarten@jltre.com</a:t>
            </a:r>
            <a:endParaRPr lang="en-GB" dirty="0"/>
          </a:p>
          <a:p>
            <a:r>
              <a:rPr lang="en-GB" dirty="0" smtClean="0">
                <a:solidFill>
                  <a:schemeClr val="tx2"/>
                </a:solidFill>
              </a:rPr>
              <a:t>T: </a:t>
            </a:r>
            <a:r>
              <a:rPr lang="de-DE" dirty="0" smtClean="0"/>
              <a:t>215 246 1711</a:t>
            </a:r>
            <a:endParaRPr lang="en-GB" dirty="0"/>
          </a:p>
        </p:txBody>
      </p:sp>
      <p:sp>
        <p:nvSpPr>
          <p:cNvPr id="6" name="Text Placeholder 5"/>
          <p:cNvSpPr>
            <a:spLocks noGrp="1"/>
          </p:cNvSpPr>
          <p:nvPr>
            <p:ph type="body" sz="quarter" idx="13"/>
          </p:nvPr>
        </p:nvSpPr>
        <p:spPr/>
        <p:txBody>
          <a:bodyPr/>
          <a:lstStyle/>
          <a:p>
            <a:r>
              <a:rPr lang="en-GB" b="1" dirty="0" smtClean="0"/>
              <a:t>R</a:t>
            </a:r>
            <a:r>
              <a:rPr lang="en-GB" b="1" baseline="30000" dirty="0" smtClean="0"/>
              <a:t>2</a:t>
            </a:r>
            <a:endParaRPr lang="en-GB" b="1" baseline="30000" dirty="0"/>
          </a:p>
          <a:p>
            <a:endParaRPr lang="en-GB" dirty="0"/>
          </a:p>
        </p:txBody>
      </p:sp>
      <p:sp>
        <p:nvSpPr>
          <p:cNvPr id="7" name="Title 6"/>
          <p:cNvSpPr>
            <a:spLocks noGrp="1"/>
          </p:cNvSpPr>
          <p:nvPr>
            <p:ph type="title"/>
          </p:nvPr>
        </p:nvSpPr>
        <p:spPr/>
        <p:txBody>
          <a:bodyPr/>
          <a:lstStyle/>
          <a:p>
            <a:r>
              <a:rPr lang="en-GB" dirty="0" smtClean="0"/>
              <a:t>CONTACT</a:t>
            </a:r>
            <a:endParaRPr lang="en-GB" dirty="0"/>
          </a:p>
        </p:txBody>
      </p:sp>
      <p:sp>
        <p:nvSpPr>
          <p:cNvPr id="3" name="Footer Placeholder 2"/>
          <p:cNvSpPr>
            <a:spLocks noGrp="1"/>
          </p:cNvSpPr>
          <p:nvPr>
            <p:ph type="ftr" sz="quarter" idx="11"/>
          </p:nvPr>
        </p:nvSpPr>
        <p:spPr/>
        <p:txBody>
          <a:bodyPr/>
          <a:lstStyle/>
          <a:p>
            <a:r>
              <a:rPr lang="en-GB" smtClean="0"/>
              <a:t>Presentation Title</a:t>
            </a:r>
            <a:endParaRPr lang="en-GB"/>
          </a:p>
        </p:txBody>
      </p:sp>
      <p:sp>
        <p:nvSpPr>
          <p:cNvPr id="4" name="Slide Number Placeholder 3"/>
          <p:cNvSpPr>
            <a:spLocks noGrp="1"/>
          </p:cNvSpPr>
          <p:nvPr>
            <p:ph type="sldNum" sz="quarter" idx="12"/>
          </p:nvPr>
        </p:nvSpPr>
        <p:spPr/>
        <p:txBody>
          <a:bodyPr/>
          <a:lstStyle/>
          <a:p>
            <a:fld id="{70679C6C-715F-44F3-8DA3-2EC5FBAAEB7F}" type="slidenum">
              <a:rPr lang="en-GB" smtClean="0"/>
              <a:t>31</a:t>
            </a:fld>
            <a:endParaRPr lang="en-GB"/>
          </a:p>
        </p:txBody>
      </p:sp>
    </p:spTree>
    <p:custDataLst>
      <p:tags r:id="rId1"/>
    </p:custDataLst>
    <p:extLst>
      <p:ext uri="{BB962C8B-B14F-4D97-AF65-F5344CB8AC3E}">
        <p14:creationId xmlns:p14="http://schemas.microsoft.com/office/powerpoint/2010/main" val="11152191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4000" y="1257300"/>
                <a:ext cx="9683999" cy="5581488"/>
              </a:xfrm>
            </p:spPr>
            <p:txBody>
              <a:bodyPr/>
              <a:lstStyle/>
              <a:p>
                <a:pPr lvl="2"/>
                <a:r>
                  <a:rPr lang="en-GB" sz="1900" dirty="0" smtClean="0"/>
                  <a:t>CV: For any random variable </a:t>
                </a:r>
                <a14:m>
                  <m:oMath xmlns:m="http://schemas.openxmlformats.org/officeDocument/2006/math">
                    <m:r>
                      <a:rPr lang="en-GB" sz="1900" i="1" dirty="0">
                        <a:latin typeface="Cambria Math"/>
                      </a:rPr>
                      <m:t>𝑌</m:t>
                    </m:r>
                  </m:oMath>
                </a14:m>
                <a:r>
                  <a:rPr lang="en-GB" sz="1900" dirty="0"/>
                  <a:t>, the </a:t>
                </a:r>
                <a:r>
                  <a:rPr lang="en-GB" sz="1900" b="1" dirty="0"/>
                  <a:t>coefficient of variation</a:t>
                </a:r>
                <a:r>
                  <a:rPr lang="en-GB" sz="1900" dirty="0"/>
                  <a:t>, or CV is </a:t>
                </a:r>
                <a:endParaRPr lang="en-US" sz="1900" i="1" dirty="0">
                  <a:latin typeface="Cambria Math"/>
                  <a:ea typeface="Cambria Math"/>
                </a:endParaRPr>
              </a:p>
              <a:p>
                <a:pPr lvl="3"/>
                <a:endParaRPr lang="en-US" sz="1900" b="1" i="1" dirty="0" smtClean="0">
                  <a:latin typeface="Cambria Math"/>
                  <a:ea typeface="Cambria Math"/>
                </a:endParaRPr>
              </a:p>
              <a:p>
                <a:pPr lvl="3"/>
                <a14:m>
                  <m:oMath xmlns:m="http://schemas.openxmlformats.org/officeDocument/2006/math">
                    <m:r>
                      <a:rPr lang="en-GB" sz="1900" b="1" i="1">
                        <a:latin typeface="Cambria Math"/>
                        <a:ea typeface="Cambria Math"/>
                      </a:rPr>
                      <m:t>𝝂</m:t>
                    </m:r>
                    <m:d>
                      <m:dPr>
                        <m:ctrlPr>
                          <a:rPr lang="en-GB" sz="1900" i="1">
                            <a:latin typeface="Cambria Math"/>
                            <a:ea typeface="Cambria Math"/>
                          </a:rPr>
                        </m:ctrlPr>
                      </m:dPr>
                      <m:e>
                        <m:r>
                          <a:rPr lang="en-US" sz="1900" i="1">
                            <a:latin typeface="Cambria Math"/>
                            <a:ea typeface="Cambria Math"/>
                          </a:rPr>
                          <m:t>𝑌</m:t>
                        </m:r>
                      </m:e>
                    </m:d>
                    <m:r>
                      <a:rPr lang="en-US" sz="1900" i="1">
                        <a:latin typeface="Cambria Math"/>
                        <a:ea typeface="Cambria Math"/>
                      </a:rPr>
                      <m:t>=</m:t>
                    </m:r>
                    <m:r>
                      <a:rPr lang="en-US" sz="1900" i="1">
                        <a:latin typeface="Cambria Math"/>
                        <a:ea typeface="Cambria Math"/>
                      </a:rPr>
                      <m:t> </m:t>
                    </m:r>
                    <m:f>
                      <m:fPr>
                        <m:type m:val="lin"/>
                        <m:ctrlPr>
                          <a:rPr lang="en-US" sz="1900" i="1">
                            <a:latin typeface="Cambria Math"/>
                            <a:ea typeface="Cambria Math"/>
                          </a:rPr>
                        </m:ctrlPr>
                      </m:fPr>
                      <m:num>
                        <m:rad>
                          <m:radPr>
                            <m:degHide m:val="on"/>
                            <m:ctrlPr>
                              <a:rPr lang="en-US" sz="1900" i="1">
                                <a:latin typeface="Cambria Math"/>
                                <a:ea typeface="Cambria Math"/>
                              </a:rPr>
                            </m:ctrlPr>
                          </m:radPr>
                          <m:deg/>
                          <m:e>
                            <m:r>
                              <a:rPr lang="en-US" sz="1900" i="1">
                                <a:latin typeface="Cambria Math"/>
                                <a:ea typeface="Cambria Math"/>
                              </a:rPr>
                              <m:t>𝑉𝑎𝑟</m:t>
                            </m:r>
                            <m:d>
                              <m:dPr>
                                <m:ctrlPr>
                                  <a:rPr lang="en-US" sz="1900" i="1">
                                    <a:latin typeface="Cambria Math"/>
                                    <a:ea typeface="Cambria Math"/>
                                  </a:rPr>
                                </m:ctrlPr>
                              </m:dPr>
                              <m:e>
                                <m:r>
                                  <a:rPr lang="en-US" sz="1900" i="1">
                                    <a:latin typeface="Cambria Math"/>
                                    <a:ea typeface="Cambria Math"/>
                                  </a:rPr>
                                  <m:t>𝑌</m:t>
                                </m:r>
                              </m:e>
                            </m:d>
                          </m:e>
                        </m:rad>
                      </m:num>
                      <m:den>
                        <m:r>
                          <a:rPr lang="en-US" sz="1900" i="1">
                            <a:latin typeface="Cambria Math"/>
                            <a:ea typeface="Cambria Math"/>
                          </a:rPr>
                          <m:t>𝐸</m:t>
                        </m:r>
                        <m:d>
                          <m:dPr>
                            <m:ctrlPr>
                              <a:rPr lang="en-US" sz="1900" i="1">
                                <a:latin typeface="Cambria Math"/>
                                <a:ea typeface="Cambria Math"/>
                              </a:rPr>
                            </m:ctrlPr>
                          </m:dPr>
                          <m:e>
                            <m:r>
                              <a:rPr lang="en-US" sz="1900" i="1">
                                <a:latin typeface="Cambria Math"/>
                                <a:ea typeface="Cambria Math"/>
                              </a:rPr>
                              <m:t>𝑌</m:t>
                            </m:r>
                          </m:e>
                        </m:d>
                      </m:den>
                    </m:f>
                  </m:oMath>
                </a14:m>
                <a:endParaRPr lang="en-GB" sz="1900" dirty="0"/>
              </a:p>
              <a:p>
                <a:pPr lvl="2"/>
                <a:endParaRPr lang="en-GB" sz="1900" dirty="0"/>
              </a:p>
              <a:p>
                <a:pPr lvl="2"/>
                <a:r>
                  <a:rPr lang="en-GB" sz="1900" dirty="0" smtClean="0"/>
                  <a:t>CV </a:t>
                </a:r>
                <a:r>
                  <a:rPr lang="en-GB" sz="1900" dirty="0"/>
                  <a:t>is unit-less, makes for nice formulas.</a:t>
                </a:r>
              </a:p>
              <a:p>
                <a:pPr lvl="2"/>
                <a:endParaRPr lang="en-GB" sz="1900" b="1" dirty="0" smtClean="0"/>
              </a:p>
              <a:p>
                <a:pPr lvl="2"/>
                <a:endParaRPr lang="en-GB" sz="1900" b="1" dirty="0" smtClean="0"/>
              </a:p>
              <a:p>
                <a:pPr lvl="2"/>
                <a:r>
                  <a:rPr lang="en-GB" sz="1900" b="1" dirty="0" smtClean="0"/>
                  <a:t>Collective </a:t>
                </a:r>
                <a:r>
                  <a:rPr lang="en-GB" sz="1900" b="1" dirty="0"/>
                  <a:t>Risk Model</a:t>
                </a:r>
                <a:r>
                  <a:rPr lang="en-GB" sz="1900" dirty="0"/>
                  <a:t>, </a:t>
                </a:r>
              </a:p>
              <a:p>
                <a:pPr lvl="3"/>
                <a14:m>
                  <m:oMath xmlns:m="http://schemas.openxmlformats.org/officeDocument/2006/math">
                    <m:r>
                      <a:rPr lang="en-US" sz="1900" i="1">
                        <a:latin typeface="Cambria Math"/>
                      </a:rPr>
                      <m:t>𝑍</m:t>
                    </m:r>
                    <m:r>
                      <a:rPr lang="en-US" sz="1900" i="1">
                        <a:latin typeface="Cambria Math"/>
                      </a:rPr>
                      <m:t>=</m:t>
                    </m:r>
                    <m:sSub>
                      <m:sSubPr>
                        <m:ctrlPr>
                          <a:rPr lang="en-US" sz="1900" i="1">
                            <a:latin typeface="Cambria Math"/>
                          </a:rPr>
                        </m:ctrlPr>
                      </m:sSubPr>
                      <m:e>
                        <m:r>
                          <a:rPr lang="en-US" sz="1900" i="1">
                            <a:latin typeface="Cambria Math"/>
                          </a:rPr>
                          <m:t>𝑋</m:t>
                        </m:r>
                      </m:e>
                      <m:sub>
                        <m:r>
                          <a:rPr lang="en-US" sz="1900" i="1">
                            <a:latin typeface="Cambria Math"/>
                          </a:rPr>
                          <m:t>1</m:t>
                        </m:r>
                      </m:sub>
                    </m:sSub>
                    <m:r>
                      <a:rPr lang="en-US" sz="1900" i="1">
                        <a:latin typeface="Cambria Math"/>
                      </a:rPr>
                      <m:t>+…</m:t>
                    </m:r>
                    <m:sSub>
                      <m:sSubPr>
                        <m:ctrlPr>
                          <a:rPr lang="en-US" sz="1900" i="1">
                            <a:latin typeface="Cambria Math"/>
                          </a:rPr>
                        </m:ctrlPr>
                      </m:sSubPr>
                      <m:e>
                        <m:r>
                          <a:rPr lang="en-US" sz="1900" i="1">
                            <a:latin typeface="Cambria Math"/>
                          </a:rPr>
                          <m:t>+</m:t>
                        </m:r>
                        <m:r>
                          <a:rPr lang="en-US" sz="1900" i="1">
                            <a:latin typeface="Cambria Math"/>
                          </a:rPr>
                          <m:t>𝑋</m:t>
                        </m:r>
                      </m:e>
                      <m:sub>
                        <m:r>
                          <a:rPr lang="en-US" sz="1900" i="1">
                            <a:latin typeface="Cambria Math"/>
                          </a:rPr>
                          <m:t>𝑁</m:t>
                        </m:r>
                      </m:sub>
                    </m:sSub>
                  </m:oMath>
                </a14:m>
                <a:r>
                  <a:rPr lang="en-GB" sz="1900" dirty="0"/>
                  <a:t> , </a:t>
                </a:r>
                <a14:m>
                  <m:oMath xmlns:m="http://schemas.openxmlformats.org/officeDocument/2006/math">
                    <m:sSub>
                      <m:sSubPr>
                        <m:ctrlPr>
                          <a:rPr lang="en-US" sz="1900" i="1">
                            <a:latin typeface="Cambria Math"/>
                          </a:rPr>
                        </m:ctrlPr>
                      </m:sSubPr>
                      <m:e>
                        <m:r>
                          <a:rPr lang="en-US" sz="1900" i="1">
                            <a:latin typeface="Cambria Math"/>
                          </a:rPr>
                          <m:t>𝑋</m:t>
                        </m:r>
                      </m:e>
                      <m:sub>
                        <m:r>
                          <a:rPr lang="en-US" sz="1900" i="1">
                            <a:latin typeface="Cambria Math"/>
                          </a:rPr>
                          <m:t>𝑖</m:t>
                        </m:r>
                      </m:sub>
                    </m:sSub>
                    <m:r>
                      <a:rPr lang="en-US" sz="1900" i="1">
                        <a:latin typeface="Cambria Math"/>
                      </a:rPr>
                      <m:t> </m:t>
                    </m:r>
                    <m:r>
                      <a:rPr lang="en-US" sz="1900" i="1">
                        <a:latin typeface="Cambria Math"/>
                      </a:rPr>
                      <m:t>𝑖𝑖𝑑</m:t>
                    </m:r>
                    <m:r>
                      <a:rPr lang="en-US" sz="1900" i="1">
                        <a:latin typeface="Cambria Math"/>
                      </a:rPr>
                      <m:t>, </m:t>
                    </m:r>
                    <m:r>
                      <a:rPr lang="en-US" sz="1900" i="1">
                        <a:latin typeface="Cambria Math"/>
                      </a:rPr>
                      <m:t>𝑋</m:t>
                    </m:r>
                    <m:r>
                      <a:rPr lang="en-US" sz="1900" i="1">
                        <a:latin typeface="Cambria Math"/>
                      </a:rPr>
                      <m:t>, </m:t>
                    </m:r>
                    <m:r>
                      <a:rPr lang="en-US" sz="1900" i="1">
                        <a:latin typeface="Cambria Math"/>
                      </a:rPr>
                      <m:t>𝑁</m:t>
                    </m:r>
                    <m:r>
                      <a:rPr lang="en-US" sz="1900" i="1">
                        <a:latin typeface="Cambria Math"/>
                      </a:rPr>
                      <m:t> </m:t>
                    </m:r>
                  </m:oMath>
                </a14:m>
                <a:r>
                  <a:rPr lang="en-GB" sz="1900" dirty="0"/>
                  <a:t>independent. </a:t>
                </a:r>
              </a:p>
              <a:p>
                <a:pPr lvl="2"/>
                <a:endParaRPr lang="en-GB" sz="1900" dirty="0" smtClean="0"/>
              </a:p>
              <a:p>
                <a:pPr lvl="2"/>
                <a:endParaRPr lang="en-GB" sz="1900" dirty="0" smtClean="0"/>
              </a:p>
              <a:p>
                <a:pPr lvl="2"/>
                <a:r>
                  <a:rPr lang="en-GB" sz="1900" dirty="0" smtClean="0"/>
                  <a:t>Where </a:t>
                </a:r>
                <a14:m>
                  <m:oMath xmlns:m="http://schemas.openxmlformats.org/officeDocument/2006/math">
                    <m:r>
                      <a:rPr lang="en-GB" sz="1900" i="1" dirty="0">
                        <a:latin typeface="Cambria Math"/>
                      </a:rPr>
                      <m:t>𝑍</m:t>
                    </m:r>
                    <m:r>
                      <a:rPr lang="en-US" sz="1900" i="1" dirty="0">
                        <a:latin typeface="Cambria Math"/>
                      </a:rPr>
                      <m:t>=</m:t>
                    </m:r>
                    <m:r>
                      <a:rPr lang="en-GB" sz="1900" i="1" dirty="0">
                        <a:latin typeface="Cambria Math"/>
                      </a:rPr>
                      <m:t> </m:t>
                    </m:r>
                  </m:oMath>
                </a14:m>
                <a:r>
                  <a:rPr lang="en-GB" sz="1900" dirty="0"/>
                  <a:t>aggregate losses, </a:t>
                </a:r>
                <a14:m>
                  <m:oMath xmlns:m="http://schemas.openxmlformats.org/officeDocument/2006/math">
                    <m:r>
                      <a:rPr lang="en-GB" sz="1900" i="1" dirty="0">
                        <a:latin typeface="Cambria Math"/>
                      </a:rPr>
                      <m:t>𝑋</m:t>
                    </m:r>
                    <m:r>
                      <a:rPr lang="en-GB" sz="1900" i="1" dirty="0">
                        <a:latin typeface="Cambria Math"/>
                      </a:rPr>
                      <m:t>=</m:t>
                    </m:r>
                  </m:oMath>
                </a14:m>
                <a:r>
                  <a:rPr lang="en-GB" sz="1900" dirty="0"/>
                  <a:t> severity, and the random variable </a:t>
                </a:r>
                <a14:m>
                  <m:oMath xmlns:m="http://schemas.openxmlformats.org/officeDocument/2006/math">
                    <m:r>
                      <a:rPr lang="en-GB" sz="1900" i="1" dirty="0">
                        <a:latin typeface="Cambria Math"/>
                      </a:rPr>
                      <m:t>𝑁</m:t>
                    </m:r>
                  </m:oMath>
                </a14:m>
                <a:r>
                  <a:rPr lang="en-GB" sz="1900" dirty="0"/>
                  <a:t> is the claim count, or “frequency”</a:t>
                </a:r>
              </a:p>
              <a:p>
                <a:pPr lvl="2"/>
                <a:endParaRPr lang="en-GB" sz="1900" dirty="0" smtClean="0"/>
              </a:p>
              <a:p>
                <a:pPr lvl="2"/>
                <a:endParaRPr lang="en-GB" sz="1900" dirty="0" smtClean="0"/>
              </a:p>
              <a:p>
                <a:pPr lvl="2"/>
                <a:r>
                  <a:rPr lang="en-GB" sz="1900" dirty="0" smtClean="0"/>
                  <a:t>Independence </a:t>
                </a:r>
                <a:r>
                  <a:rPr lang="en-GB" sz="1900" dirty="0"/>
                  <a:t>of </a:t>
                </a:r>
                <a14:m>
                  <m:oMath xmlns:m="http://schemas.openxmlformats.org/officeDocument/2006/math">
                    <m:r>
                      <a:rPr lang="en-GB" sz="1900" i="1" dirty="0">
                        <a:latin typeface="Cambria Math"/>
                      </a:rPr>
                      <m:t>𝑋</m:t>
                    </m:r>
                    <m:r>
                      <a:rPr lang="en-GB" sz="1900" i="1" dirty="0">
                        <a:latin typeface="Cambria Math"/>
                      </a:rPr>
                      <m:t>, </m:t>
                    </m:r>
                    <m:r>
                      <a:rPr lang="en-GB" sz="1900" i="1" dirty="0">
                        <a:latin typeface="Cambria Math"/>
                      </a:rPr>
                      <m:t>𝑁</m:t>
                    </m:r>
                    <m:r>
                      <a:rPr lang="en-GB" sz="1900" i="1" dirty="0">
                        <a:latin typeface="Cambria Math"/>
                      </a:rPr>
                      <m:t> </m:t>
                    </m:r>
                  </m:oMath>
                </a14:m>
                <a:r>
                  <a:rPr lang="en-GB" sz="1900" dirty="0"/>
                  <a:t>could be violated by inhomogeneous data.</a:t>
                </a:r>
              </a:p>
              <a:p>
                <a:pPr lvl="2"/>
                <a:endParaRPr lang="en-GB" sz="1900" dirty="0" smtClean="0"/>
              </a:p>
              <a:p>
                <a:pPr lvl="2"/>
                <a:endParaRPr lang="en-GB" sz="1900" dirty="0" smtClean="0"/>
              </a:p>
              <a:p>
                <a:pPr lvl="2"/>
                <a:r>
                  <a:rPr lang="en-GB" sz="1900" dirty="0" smtClean="0"/>
                  <a:t>Large/Small </a:t>
                </a:r>
                <a:r>
                  <a:rPr lang="en-GB" sz="1900" dirty="0"/>
                  <a:t>Losses – Threshold </a:t>
                </a:r>
                <a14:m>
                  <m:oMath xmlns:m="http://schemas.openxmlformats.org/officeDocument/2006/math">
                    <m:r>
                      <a:rPr lang="en-GB" sz="1900" i="1" dirty="0">
                        <a:latin typeface="Cambria Math"/>
                      </a:rPr>
                      <m:t>𝑇</m:t>
                    </m:r>
                  </m:oMath>
                </a14:m>
                <a:r>
                  <a:rPr lang="en-GB" sz="1900" dirty="0"/>
                  <a:t> such that (severity) losses </a:t>
                </a:r>
                <a14:m>
                  <m:oMath xmlns:m="http://schemas.openxmlformats.org/officeDocument/2006/math">
                    <m:r>
                      <a:rPr lang="en-GB" sz="1900" i="1" dirty="0">
                        <a:latin typeface="Cambria Math"/>
                        <a:ea typeface="Cambria Math"/>
                      </a:rPr>
                      <m:t>≥</m:t>
                    </m:r>
                    <m:r>
                      <a:rPr lang="en-US" sz="1900" i="1" dirty="0">
                        <a:latin typeface="Cambria Math"/>
                        <a:ea typeface="Cambria Math"/>
                      </a:rPr>
                      <m:t>𝑇</m:t>
                    </m:r>
                  </m:oMath>
                </a14:m>
                <a:r>
                  <a:rPr lang="en-GB" sz="1900" dirty="0"/>
                  <a:t> are “large”, losses </a:t>
                </a:r>
                <a14:m>
                  <m:oMath xmlns:m="http://schemas.openxmlformats.org/officeDocument/2006/math">
                    <m:r>
                      <a:rPr lang="en-GB" sz="1900" i="1" dirty="0">
                        <a:latin typeface="Cambria Math"/>
                      </a:rPr>
                      <m:t>&lt;</m:t>
                    </m:r>
                    <m:r>
                      <a:rPr lang="en-GB" sz="1900" i="1" dirty="0">
                        <a:latin typeface="Cambria Math"/>
                      </a:rPr>
                      <m:t>𝑇</m:t>
                    </m:r>
                  </m:oMath>
                </a14:m>
                <a:r>
                  <a:rPr lang="en-GB" sz="1900" dirty="0"/>
                  <a:t> are “small</a:t>
                </a:r>
                <a:r>
                  <a:rPr lang="en-GB" sz="2200" dirty="0"/>
                  <a:t>”.</a:t>
                </a:r>
                <a:endParaRPr lang="en-GB" sz="22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4000" y="1257300"/>
                <a:ext cx="9683999" cy="5581488"/>
              </a:xfrm>
              <a:blipFill rotWithShape="1">
                <a:blip r:embed="rId2"/>
                <a:stretch>
                  <a:fillRect l="-1448" t="-2729"/>
                </a:stretch>
              </a:blipFill>
            </p:spPr>
            <p:txBody>
              <a:bodyPr/>
              <a:lstStyle/>
              <a:p>
                <a:r>
                  <a:rPr lang="en-US">
                    <a:noFill/>
                  </a:rPr>
                  <a:t> </a:t>
                </a:r>
              </a:p>
            </p:txBody>
          </p:sp>
        </mc:Fallback>
      </mc:AlternateContent>
      <p:sp>
        <p:nvSpPr>
          <p:cNvPr id="4" name="Title 3"/>
          <p:cNvSpPr>
            <a:spLocks noGrp="1"/>
          </p:cNvSpPr>
          <p:nvPr>
            <p:ph type="title"/>
          </p:nvPr>
        </p:nvSpPr>
        <p:spPr/>
        <p:txBody>
          <a:bodyPr/>
          <a:lstStyle/>
          <a:p>
            <a:r>
              <a:rPr lang="en-GB" b="1" cap="none" dirty="0">
                <a:solidFill>
                  <a:schemeClr val="accent2"/>
                </a:solidFill>
              </a:rPr>
              <a:t>CRM – </a:t>
            </a:r>
            <a:r>
              <a:rPr lang="en-GB" b="1" cap="none" dirty="0" smtClean="0">
                <a:solidFill>
                  <a:schemeClr val="accent2"/>
                </a:solidFill>
              </a:rPr>
              <a:t>setup</a:t>
            </a:r>
            <a:endParaRPr lang="en-GB"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4</a:t>
            </a:fld>
            <a:endParaRPr lang="en-GB"/>
          </a:p>
        </p:txBody>
      </p:sp>
    </p:spTree>
    <p:extLst>
      <p:ext uri="{BB962C8B-B14F-4D97-AF65-F5344CB8AC3E}">
        <p14:creationId xmlns:p14="http://schemas.microsoft.com/office/powerpoint/2010/main" val="419975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4000" y="1257300"/>
                <a:ext cx="9683999" cy="5581488"/>
              </a:xfrm>
            </p:spPr>
            <p:txBody>
              <a:bodyPr/>
              <a:lstStyle/>
              <a:p>
                <a:pPr lvl="2"/>
                <a:r>
                  <a:rPr lang="en-GB" sz="2000" dirty="0"/>
                  <a:t>Induced CRMs</a:t>
                </a:r>
              </a:p>
              <a:p>
                <a:pPr lvl="3"/>
                <a14:m>
                  <m:oMath xmlns:m="http://schemas.openxmlformats.org/officeDocument/2006/math">
                    <m:sSub>
                      <m:sSubPr>
                        <m:ctrlPr>
                          <a:rPr lang="en-US" sz="2000" i="1">
                            <a:latin typeface="Cambria Math"/>
                          </a:rPr>
                        </m:ctrlPr>
                      </m:sSubPr>
                      <m:e>
                        <m:r>
                          <a:rPr lang="en-US" sz="2000" i="1">
                            <a:latin typeface="Cambria Math"/>
                          </a:rPr>
                          <m:t>𝑍</m:t>
                        </m:r>
                      </m:e>
                      <m:sub>
                        <m:r>
                          <a:rPr lang="en-US" sz="2000" i="1">
                            <a:latin typeface="Cambria Math"/>
                          </a:rPr>
                          <m:t>𝐿</m:t>
                        </m:r>
                      </m:sub>
                    </m:sSub>
                    <m:r>
                      <a:rPr lang="en-US" sz="2000" i="1">
                        <a:latin typeface="Cambria Math"/>
                      </a:rPr>
                      <m:t>=</m:t>
                    </m:r>
                    <m:sSub>
                      <m:sSubPr>
                        <m:ctrlPr>
                          <a:rPr lang="en-US" sz="2000" i="1">
                            <a:latin typeface="Cambria Math"/>
                          </a:rPr>
                        </m:ctrlPr>
                      </m:sSubPr>
                      <m:e>
                        <m:r>
                          <a:rPr lang="en-US" sz="2000" i="1">
                            <a:latin typeface="Cambria Math"/>
                          </a:rPr>
                          <m:t>𝑋</m:t>
                        </m:r>
                      </m:e>
                      <m:sub>
                        <m:r>
                          <a:rPr lang="en-US" sz="2000" i="1">
                            <a:latin typeface="Cambria Math"/>
                          </a:rPr>
                          <m:t>1</m:t>
                        </m:r>
                        <m:r>
                          <a:rPr lang="en-US" sz="2000" i="1">
                            <a:latin typeface="Cambria Math"/>
                          </a:rPr>
                          <m:t>,</m:t>
                        </m:r>
                        <m:r>
                          <a:rPr lang="en-US" sz="2000" i="1">
                            <a:latin typeface="Cambria Math"/>
                          </a:rPr>
                          <m:t>𝐿</m:t>
                        </m:r>
                      </m:sub>
                    </m:sSub>
                    <m:r>
                      <a:rPr lang="en-US" sz="2000" i="1">
                        <a:latin typeface="Cambria Math"/>
                      </a:rPr>
                      <m:t>+…</m:t>
                    </m:r>
                    <m:sSub>
                      <m:sSubPr>
                        <m:ctrlPr>
                          <a:rPr lang="en-US" sz="2000" i="1">
                            <a:latin typeface="Cambria Math"/>
                          </a:rPr>
                        </m:ctrlPr>
                      </m:sSubPr>
                      <m:e>
                        <m:r>
                          <a:rPr lang="en-US" sz="2000" i="1">
                            <a:latin typeface="Cambria Math"/>
                          </a:rPr>
                          <m:t>+</m:t>
                        </m:r>
                        <m:r>
                          <a:rPr lang="en-US" sz="2000" i="1">
                            <a:latin typeface="Cambria Math"/>
                          </a:rPr>
                          <m:t>𝑋</m:t>
                        </m:r>
                      </m:e>
                      <m:sub>
                        <m:r>
                          <a:rPr lang="en-US" sz="2000" i="1">
                            <a:latin typeface="Cambria Math"/>
                          </a:rPr>
                          <m:t>𝑁</m:t>
                        </m:r>
                        <m:r>
                          <a:rPr lang="en-US" sz="2000" i="1">
                            <a:latin typeface="Cambria Math"/>
                          </a:rPr>
                          <m:t>,</m:t>
                        </m:r>
                        <m:r>
                          <a:rPr lang="en-US" sz="2000" i="1">
                            <a:latin typeface="Cambria Math"/>
                          </a:rPr>
                          <m:t>𝐿</m:t>
                        </m:r>
                      </m:sub>
                    </m:sSub>
                  </m:oMath>
                </a14:m>
                <a:r>
                  <a:rPr lang="en-GB" sz="2000" dirty="0"/>
                  <a:t>, </a:t>
                </a:r>
                <a14:m>
                  <m:oMath xmlns:m="http://schemas.openxmlformats.org/officeDocument/2006/math">
                    <m:sSub>
                      <m:sSubPr>
                        <m:ctrlPr>
                          <a:rPr lang="en-US" sz="2000" i="1">
                            <a:latin typeface="Cambria Math"/>
                          </a:rPr>
                        </m:ctrlPr>
                      </m:sSubPr>
                      <m:e>
                        <m:r>
                          <a:rPr lang="en-US" sz="2000" i="1">
                            <a:latin typeface="Cambria Math"/>
                          </a:rPr>
                          <m:t>𝑍</m:t>
                        </m:r>
                      </m:e>
                      <m:sub>
                        <m:r>
                          <a:rPr lang="en-US" sz="2000" i="1">
                            <a:latin typeface="Cambria Math"/>
                          </a:rPr>
                          <m:t>𝑆</m:t>
                        </m:r>
                      </m:sub>
                    </m:sSub>
                    <m:r>
                      <a:rPr lang="en-US" sz="2000" i="1">
                        <a:latin typeface="Cambria Math"/>
                      </a:rPr>
                      <m:t>=</m:t>
                    </m:r>
                    <m:sSub>
                      <m:sSubPr>
                        <m:ctrlPr>
                          <a:rPr lang="en-US" sz="2000" i="1">
                            <a:latin typeface="Cambria Math"/>
                          </a:rPr>
                        </m:ctrlPr>
                      </m:sSubPr>
                      <m:e>
                        <m:r>
                          <a:rPr lang="en-US" sz="2000" i="1">
                            <a:latin typeface="Cambria Math"/>
                          </a:rPr>
                          <m:t>𝑋</m:t>
                        </m:r>
                      </m:e>
                      <m:sub>
                        <m:r>
                          <a:rPr lang="en-US" sz="2000" i="1">
                            <a:latin typeface="Cambria Math"/>
                          </a:rPr>
                          <m:t>1,</m:t>
                        </m:r>
                        <m:r>
                          <a:rPr lang="en-US" sz="2000" i="1">
                            <a:latin typeface="Cambria Math"/>
                          </a:rPr>
                          <m:t>𝑆</m:t>
                        </m:r>
                      </m:sub>
                    </m:sSub>
                    <m:r>
                      <a:rPr lang="en-US" sz="2000" i="1">
                        <a:latin typeface="Cambria Math"/>
                      </a:rPr>
                      <m:t>+…</m:t>
                    </m:r>
                    <m:sSub>
                      <m:sSubPr>
                        <m:ctrlPr>
                          <a:rPr lang="en-US" sz="2000" i="1">
                            <a:latin typeface="Cambria Math"/>
                          </a:rPr>
                        </m:ctrlPr>
                      </m:sSubPr>
                      <m:e>
                        <m:r>
                          <a:rPr lang="en-US" sz="2000" i="1">
                            <a:latin typeface="Cambria Math"/>
                          </a:rPr>
                          <m:t>+</m:t>
                        </m:r>
                        <m:r>
                          <a:rPr lang="en-US" sz="2000" i="1">
                            <a:latin typeface="Cambria Math"/>
                          </a:rPr>
                          <m:t>𝑋</m:t>
                        </m:r>
                      </m:e>
                      <m:sub>
                        <m:r>
                          <a:rPr lang="en-US" sz="2000" i="1">
                            <a:latin typeface="Cambria Math"/>
                          </a:rPr>
                          <m:t>𝑁</m:t>
                        </m:r>
                        <m:r>
                          <a:rPr lang="en-US" sz="2000" i="1">
                            <a:latin typeface="Cambria Math"/>
                          </a:rPr>
                          <m:t>,</m:t>
                        </m:r>
                        <m:r>
                          <a:rPr lang="en-US" sz="2000" i="1">
                            <a:latin typeface="Cambria Math"/>
                          </a:rPr>
                          <m:t>𝑆</m:t>
                        </m:r>
                      </m:sub>
                    </m:sSub>
                  </m:oMath>
                </a14:m>
                <a:endParaRPr lang="en-GB" sz="2000" dirty="0"/>
              </a:p>
              <a:p>
                <a:pPr lvl="2"/>
                <a:endParaRPr lang="en-GB" sz="2000" dirty="0"/>
              </a:p>
              <a:p>
                <a:pPr lvl="2"/>
                <a:endParaRPr lang="en-GB" sz="2000" dirty="0" smtClean="0"/>
              </a:p>
              <a:p>
                <a:pPr lvl="2"/>
                <a:r>
                  <a:rPr lang="en-GB" sz="2000" dirty="0" smtClean="0"/>
                  <a:t>Contagion </a:t>
                </a:r>
                <a:r>
                  <a:rPr lang="en-GB" sz="2000" dirty="0"/>
                  <a:t>Parameter – Set </a:t>
                </a:r>
                <a14:m>
                  <m:oMath xmlns:m="http://schemas.openxmlformats.org/officeDocument/2006/math">
                    <m:r>
                      <a:rPr lang="en-US" sz="2000" i="1">
                        <a:latin typeface="Cambria Math"/>
                      </a:rPr>
                      <m:t>𝑐</m:t>
                    </m:r>
                    <m:r>
                      <a:rPr lang="en-US" sz="2000" i="1">
                        <a:latin typeface="Cambria Math"/>
                      </a:rPr>
                      <m:t>=</m:t>
                    </m:r>
                    <m:sSup>
                      <m:sSupPr>
                        <m:ctrlPr>
                          <a:rPr lang="en-US" sz="2000" i="1">
                            <a:latin typeface="Cambria Math"/>
                          </a:rPr>
                        </m:ctrlPr>
                      </m:sSupPr>
                      <m:e>
                        <m:r>
                          <a:rPr lang="en-US" sz="2000" b="1" i="1">
                            <a:latin typeface="Cambria Math"/>
                            <a:ea typeface="Cambria Math"/>
                          </a:rPr>
                          <m:t>𝝂</m:t>
                        </m:r>
                      </m:e>
                      <m:sup>
                        <m:r>
                          <a:rPr lang="en-US" sz="2000" i="1">
                            <a:latin typeface="Cambria Math"/>
                          </a:rPr>
                          <m:t>2</m:t>
                        </m:r>
                      </m:sup>
                    </m:sSup>
                    <m:d>
                      <m:dPr>
                        <m:ctrlPr>
                          <a:rPr lang="en-US" sz="2000" i="1">
                            <a:latin typeface="Cambria Math"/>
                          </a:rPr>
                        </m:ctrlPr>
                      </m:dPr>
                      <m:e>
                        <m:r>
                          <a:rPr lang="en-US" sz="2000" i="1">
                            <a:latin typeface="Cambria Math"/>
                          </a:rPr>
                          <m:t>𝑁</m:t>
                        </m:r>
                      </m:e>
                    </m:d>
                    <m:r>
                      <a:rPr lang="en-US" sz="2000" i="1">
                        <a:latin typeface="Cambria Math"/>
                      </a:rPr>
                      <m:t>−</m:t>
                    </m:r>
                    <m:f>
                      <m:fPr>
                        <m:type m:val="lin"/>
                        <m:ctrlPr>
                          <a:rPr lang="en-US" sz="2000" i="1">
                            <a:latin typeface="Cambria Math"/>
                          </a:rPr>
                        </m:ctrlPr>
                      </m:fPr>
                      <m:num>
                        <m:r>
                          <a:rPr lang="en-US" sz="2000" i="1">
                            <a:latin typeface="Cambria Math"/>
                          </a:rPr>
                          <m:t>1</m:t>
                        </m:r>
                      </m:num>
                      <m:den>
                        <m:r>
                          <a:rPr lang="en-US" sz="2000" i="1">
                            <a:latin typeface="Cambria Math"/>
                          </a:rPr>
                          <m:t>𝐸</m:t>
                        </m:r>
                        <m:d>
                          <m:dPr>
                            <m:ctrlPr>
                              <a:rPr lang="en-US" sz="2000" i="1">
                                <a:latin typeface="Cambria Math"/>
                              </a:rPr>
                            </m:ctrlPr>
                          </m:dPr>
                          <m:e>
                            <m:r>
                              <a:rPr lang="en-US" sz="2000" i="1">
                                <a:latin typeface="Cambria Math"/>
                              </a:rPr>
                              <m:t>𝑁</m:t>
                            </m:r>
                          </m:e>
                        </m:d>
                      </m:den>
                    </m:f>
                  </m:oMath>
                </a14:m>
                <a:r>
                  <a:rPr lang="en-GB" sz="2000" dirty="0"/>
                  <a:t>.  Then </a:t>
                </a:r>
                <a14:m>
                  <m:oMath xmlns:m="http://schemas.openxmlformats.org/officeDocument/2006/math">
                    <m:r>
                      <a:rPr lang="en-GB" sz="2000" i="1" dirty="0">
                        <a:latin typeface="Cambria Math"/>
                      </a:rPr>
                      <m:t>𝑐</m:t>
                    </m:r>
                  </m:oMath>
                </a14:m>
                <a:r>
                  <a:rPr lang="en-GB" sz="2000" dirty="0"/>
                  <a:t> is invariant in the sense </a:t>
                </a:r>
                <a14:m>
                  <m:oMath xmlns:m="http://schemas.openxmlformats.org/officeDocument/2006/math">
                    <m:r>
                      <a:rPr lang="en-US" sz="2000" i="1">
                        <a:latin typeface="Cambria Math"/>
                      </a:rPr>
                      <m:t>𝑐</m:t>
                    </m:r>
                    <m:r>
                      <a:rPr lang="en-US" sz="2000" i="1">
                        <a:latin typeface="Cambria Math"/>
                      </a:rPr>
                      <m:t>=</m:t>
                    </m:r>
                    <m:sSub>
                      <m:sSubPr>
                        <m:ctrlPr>
                          <a:rPr lang="en-US" sz="2000" i="1">
                            <a:latin typeface="Cambria Math"/>
                          </a:rPr>
                        </m:ctrlPr>
                      </m:sSubPr>
                      <m:e>
                        <m:r>
                          <a:rPr lang="en-US" sz="2000" i="1">
                            <a:latin typeface="Cambria Math"/>
                          </a:rPr>
                          <m:t>𝑐</m:t>
                        </m:r>
                      </m:e>
                      <m:sub>
                        <m:r>
                          <a:rPr lang="en-US" sz="2000" i="1">
                            <a:latin typeface="Cambria Math"/>
                          </a:rPr>
                          <m:t>𝐿</m:t>
                        </m:r>
                      </m:sub>
                    </m:sSub>
                    <m:r>
                      <a:rPr lang="en-US" sz="2000" i="1">
                        <a:latin typeface="Cambria Math"/>
                      </a:rPr>
                      <m:t>=</m:t>
                    </m:r>
                    <m:sSub>
                      <m:sSubPr>
                        <m:ctrlPr>
                          <a:rPr lang="en-US" sz="2000" i="1">
                            <a:latin typeface="Cambria Math"/>
                          </a:rPr>
                        </m:ctrlPr>
                      </m:sSubPr>
                      <m:e>
                        <m:r>
                          <a:rPr lang="en-US" sz="2000" i="1">
                            <a:latin typeface="Cambria Math"/>
                          </a:rPr>
                          <m:t>𝑐</m:t>
                        </m:r>
                      </m:e>
                      <m:sub>
                        <m:r>
                          <a:rPr lang="en-US" sz="2000" i="1">
                            <a:latin typeface="Cambria Math"/>
                          </a:rPr>
                          <m:t>𝑆</m:t>
                        </m:r>
                      </m:sub>
                    </m:sSub>
                  </m:oMath>
                </a14:m>
                <a:r>
                  <a:rPr lang="en-GB" sz="2000" dirty="0"/>
                  <a:t> (follows from independence if </a:t>
                </a:r>
                <a14:m>
                  <m:oMath xmlns:m="http://schemas.openxmlformats.org/officeDocument/2006/math">
                    <m:r>
                      <a:rPr lang="en-GB" sz="2000" i="1" dirty="0">
                        <a:latin typeface="Cambria Math"/>
                      </a:rPr>
                      <m:t>𝑋</m:t>
                    </m:r>
                    <m:r>
                      <a:rPr lang="en-GB" sz="2000" i="1" dirty="0">
                        <a:latin typeface="Cambria Math"/>
                      </a:rPr>
                      <m:t>,</m:t>
                    </m:r>
                    <m:r>
                      <a:rPr lang="en-GB" sz="2000" i="1" dirty="0">
                        <a:latin typeface="Cambria Math"/>
                      </a:rPr>
                      <m:t>𝑁</m:t>
                    </m:r>
                  </m:oMath>
                </a14:m>
                <a:r>
                  <a:rPr lang="en-GB" sz="2000" dirty="0"/>
                  <a:t>)</a:t>
                </a:r>
              </a:p>
              <a:p>
                <a:pPr lvl="2"/>
                <a:endParaRPr lang="en-GB" sz="2000" dirty="0"/>
              </a:p>
              <a:p>
                <a:pPr lvl="2"/>
                <a:endParaRPr lang="en-GB" sz="2000" dirty="0" smtClean="0"/>
              </a:p>
              <a:p>
                <a:pPr lvl="2"/>
                <a:r>
                  <a:rPr lang="en-GB" sz="2000" dirty="0" smtClean="0"/>
                  <a:t>Assume </a:t>
                </a:r>
                <a14:m>
                  <m:oMath xmlns:m="http://schemas.openxmlformats.org/officeDocument/2006/math">
                    <m:r>
                      <a:rPr lang="en-GB" sz="2000" i="1" dirty="0">
                        <a:latin typeface="Cambria Math"/>
                      </a:rPr>
                      <m:t>𝑐</m:t>
                    </m:r>
                    <m:r>
                      <a:rPr lang="en-GB" sz="2000" i="1" dirty="0">
                        <a:latin typeface="Cambria Math"/>
                      </a:rPr>
                      <m:t>&gt;0</m:t>
                    </m:r>
                  </m:oMath>
                </a14:m>
                <a:r>
                  <a:rPr lang="en-GB" sz="2000" dirty="0"/>
                  <a:t> (positive contagion).</a:t>
                </a:r>
              </a:p>
              <a:p>
                <a:pPr lvl="2"/>
                <a:endParaRPr lang="en-GB" sz="2000" dirty="0"/>
              </a:p>
              <a:p>
                <a:pPr lvl="2"/>
                <a:endParaRPr lang="en-GB" sz="2000" dirty="0" smtClean="0"/>
              </a:p>
              <a:p>
                <a:pPr lvl="2"/>
                <a:r>
                  <a:rPr lang="en-GB" sz="2000" dirty="0" smtClean="0"/>
                  <a:t>Moments </a:t>
                </a:r>
                <a:r>
                  <a:rPr lang="en-GB" sz="2000" dirty="0"/>
                  <a:t>of CRM:</a:t>
                </a:r>
              </a:p>
              <a:p>
                <a:pPr lvl="3"/>
                <a:endParaRPr lang="en-US" sz="2000" i="1" dirty="0" smtClean="0">
                  <a:latin typeface="Cambria Math"/>
                </a:endParaRPr>
              </a:p>
              <a:p>
                <a:pPr lvl="3"/>
                <a14:m>
                  <m:oMath xmlns:m="http://schemas.openxmlformats.org/officeDocument/2006/math">
                    <m:r>
                      <a:rPr lang="en-US" sz="2000" i="1" dirty="0">
                        <a:latin typeface="Cambria Math"/>
                      </a:rPr>
                      <m:t>𝐸</m:t>
                    </m:r>
                    <m:d>
                      <m:dPr>
                        <m:ctrlPr>
                          <a:rPr lang="en-US" sz="2000" i="1" dirty="0">
                            <a:latin typeface="Cambria Math"/>
                          </a:rPr>
                        </m:ctrlPr>
                      </m:dPr>
                      <m:e>
                        <m:r>
                          <a:rPr lang="en-US" sz="2000" i="1" dirty="0">
                            <a:latin typeface="Cambria Math"/>
                          </a:rPr>
                          <m:t>𝑍</m:t>
                        </m:r>
                      </m:e>
                    </m:d>
                    <m:r>
                      <a:rPr lang="en-GB" sz="2000" i="1" dirty="0">
                        <a:latin typeface="Cambria Math"/>
                      </a:rPr>
                      <m:t>=</m:t>
                    </m:r>
                    <m:r>
                      <a:rPr lang="en-GB" sz="2000" i="1" dirty="0">
                        <a:latin typeface="Cambria Math"/>
                      </a:rPr>
                      <m:t>𝐸</m:t>
                    </m:r>
                    <m:d>
                      <m:dPr>
                        <m:ctrlPr>
                          <a:rPr lang="en-GB" sz="2000" i="1" dirty="0">
                            <a:latin typeface="Cambria Math"/>
                          </a:rPr>
                        </m:ctrlPr>
                      </m:dPr>
                      <m:e>
                        <m:r>
                          <a:rPr lang="en-US" sz="2000" i="1" dirty="0">
                            <a:latin typeface="Cambria Math"/>
                          </a:rPr>
                          <m:t>𝑁</m:t>
                        </m:r>
                      </m:e>
                    </m:d>
                    <m:r>
                      <a:rPr lang="en-GB" sz="2000" i="1" dirty="0">
                        <a:latin typeface="Cambria Math"/>
                      </a:rPr>
                      <m:t>𝐸</m:t>
                    </m:r>
                    <m:d>
                      <m:dPr>
                        <m:ctrlPr>
                          <a:rPr lang="en-GB" sz="2000" i="1" dirty="0">
                            <a:latin typeface="Cambria Math"/>
                          </a:rPr>
                        </m:ctrlPr>
                      </m:dPr>
                      <m:e>
                        <m:r>
                          <a:rPr lang="en-US" sz="2000" i="1" dirty="0">
                            <a:latin typeface="Cambria Math"/>
                          </a:rPr>
                          <m:t>𝑋</m:t>
                        </m:r>
                      </m:e>
                    </m:d>
                  </m:oMath>
                </a14:m>
                <a:endParaRPr lang="en-GB" sz="2000" dirty="0"/>
              </a:p>
              <a:p>
                <a:pPr lvl="3"/>
                <a:endParaRPr lang="en-GB" sz="2000" b="1" i="1" dirty="0" smtClean="0">
                  <a:latin typeface="Cambria Math"/>
                  <a:ea typeface="Cambria Math"/>
                </a:endParaRPr>
              </a:p>
              <a:p>
                <a:pPr lvl="3"/>
                <a14:m>
                  <m:oMath xmlns:m="http://schemas.openxmlformats.org/officeDocument/2006/math">
                    <m:r>
                      <a:rPr lang="en-GB" sz="2000" b="1" i="1">
                        <a:latin typeface="Cambria Math"/>
                        <a:ea typeface="Cambria Math"/>
                      </a:rPr>
                      <m:t>𝝂</m:t>
                    </m:r>
                    <m:d>
                      <m:dPr>
                        <m:ctrlPr>
                          <a:rPr lang="en-GB" sz="2000" i="1">
                            <a:latin typeface="Cambria Math"/>
                            <a:ea typeface="Cambria Math"/>
                          </a:rPr>
                        </m:ctrlPr>
                      </m:dPr>
                      <m:e>
                        <m:r>
                          <a:rPr lang="en-US" sz="2000" i="1">
                            <a:latin typeface="Cambria Math"/>
                            <a:ea typeface="Cambria Math"/>
                          </a:rPr>
                          <m:t>𝑍</m:t>
                        </m:r>
                      </m:e>
                    </m:d>
                    <m:r>
                      <a:rPr lang="en-US" sz="2000" i="1">
                        <a:latin typeface="Cambria Math"/>
                        <a:ea typeface="Cambria Math"/>
                      </a:rPr>
                      <m:t>=</m:t>
                    </m:r>
                    <m:rad>
                      <m:radPr>
                        <m:degHide m:val="on"/>
                        <m:ctrlPr>
                          <a:rPr lang="en-US" sz="2000" i="1">
                            <a:latin typeface="Cambria Math"/>
                            <a:ea typeface="Cambria Math"/>
                          </a:rPr>
                        </m:ctrlPr>
                      </m:radPr>
                      <m:deg/>
                      <m:e>
                        <m:f>
                          <m:fPr>
                            <m:type m:val="lin"/>
                            <m:ctrlPr>
                              <a:rPr lang="en-US" sz="2000" i="1" dirty="0">
                                <a:latin typeface="Cambria Math"/>
                              </a:rPr>
                            </m:ctrlPr>
                          </m:fPr>
                          <m:num>
                            <m:d>
                              <m:dPr>
                                <m:ctrlPr>
                                  <a:rPr lang="en-US" sz="2000" i="1" dirty="0">
                                    <a:latin typeface="Cambria Math"/>
                                  </a:rPr>
                                </m:ctrlPr>
                              </m:dPr>
                              <m:e>
                                <m:sSup>
                                  <m:sSupPr>
                                    <m:ctrlPr>
                                      <a:rPr lang="en-US" sz="2000" i="1" dirty="0">
                                        <a:latin typeface="Cambria Math"/>
                                      </a:rPr>
                                    </m:ctrlPr>
                                  </m:sSupPr>
                                  <m:e>
                                    <m:r>
                                      <a:rPr lang="en-US" sz="2000" b="1" i="1" dirty="0">
                                        <a:latin typeface="Cambria Math"/>
                                        <a:ea typeface="Cambria Math"/>
                                      </a:rPr>
                                      <m:t>𝝂</m:t>
                                    </m:r>
                                  </m:e>
                                  <m:sup>
                                    <m:r>
                                      <a:rPr lang="en-US" sz="2000" i="1" dirty="0">
                                        <a:latin typeface="Cambria Math"/>
                                      </a:rPr>
                                      <m:t>2</m:t>
                                    </m:r>
                                  </m:sup>
                                </m:sSup>
                                <m:d>
                                  <m:dPr>
                                    <m:ctrlPr>
                                      <a:rPr lang="en-US" sz="2000" i="1" dirty="0">
                                        <a:latin typeface="Cambria Math"/>
                                      </a:rPr>
                                    </m:ctrlPr>
                                  </m:dPr>
                                  <m:e>
                                    <m:r>
                                      <a:rPr lang="en-US" sz="2000" i="1" dirty="0">
                                        <a:latin typeface="Cambria Math"/>
                                      </a:rPr>
                                      <m:t>𝑋</m:t>
                                    </m:r>
                                  </m:e>
                                </m:d>
                                <m:r>
                                  <a:rPr lang="en-US" sz="2000" i="1" dirty="0">
                                    <a:latin typeface="Cambria Math"/>
                                  </a:rPr>
                                  <m:t>+1</m:t>
                                </m:r>
                              </m:e>
                            </m:d>
                          </m:num>
                          <m:den>
                            <m:r>
                              <a:rPr lang="en-US" sz="2000" i="1" dirty="0">
                                <a:latin typeface="Cambria Math"/>
                              </a:rPr>
                              <m:t>𝐸</m:t>
                            </m:r>
                            <m:d>
                              <m:dPr>
                                <m:ctrlPr>
                                  <a:rPr lang="en-US" sz="2000" i="1" dirty="0">
                                    <a:latin typeface="Cambria Math"/>
                                  </a:rPr>
                                </m:ctrlPr>
                              </m:dPr>
                              <m:e>
                                <m:r>
                                  <a:rPr lang="en-US" sz="2000" i="1" dirty="0">
                                    <a:latin typeface="Cambria Math"/>
                                  </a:rPr>
                                  <m:t>𝑁</m:t>
                                </m:r>
                              </m:e>
                            </m:d>
                          </m:den>
                        </m:f>
                        <m:r>
                          <a:rPr lang="en-US" sz="2000" i="1" dirty="0">
                            <a:latin typeface="Cambria Math"/>
                          </a:rPr>
                          <m:t>+</m:t>
                        </m:r>
                        <m:r>
                          <a:rPr lang="en-US" sz="2000" i="1" dirty="0">
                            <a:latin typeface="Cambria Math"/>
                          </a:rPr>
                          <m:t>𝑐</m:t>
                        </m:r>
                      </m:e>
                    </m:rad>
                  </m:oMath>
                </a14:m>
                <a:endParaRPr lang="en-GB" sz="2000" dirty="0"/>
              </a:p>
              <a:p>
                <a:pPr lvl="2"/>
                <a:endParaRPr lang="en-GB" sz="2000" dirty="0"/>
              </a:p>
              <a:p>
                <a:pPr lvl="2"/>
                <a:endParaRPr lang="en-GB" sz="2000" dirty="0" smtClean="0"/>
              </a:p>
              <a:p>
                <a:pPr lvl="2"/>
                <a:r>
                  <a:rPr lang="en-GB" sz="2000" dirty="0" smtClean="0"/>
                  <a:t>It </a:t>
                </a:r>
                <a:r>
                  <a:rPr lang="en-GB" sz="2000" dirty="0"/>
                  <a:t>follows that </a:t>
                </a:r>
                <a14:m>
                  <m:oMath xmlns:m="http://schemas.openxmlformats.org/officeDocument/2006/math">
                    <m:r>
                      <a:rPr lang="en-GB" sz="2000" b="1" i="1">
                        <a:latin typeface="Cambria Math"/>
                        <a:ea typeface="Cambria Math"/>
                      </a:rPr>
                      <m:t>𝝂</m:t>
                    </m:r>
                    <m:d>
                      <m:dPr>
                        <m:ctrlPr>
                          <a:rPr lang="en-GB" sz="2000" i="1">
                            <a:latin typeface="Cambria Math"/>
                            <a:ea typeface="Cambria Math"/>
                          </a:rPr>
                        </m:ctrlPr>
                      </m:dPr>
                      <m:e>
                        <m:r>
                          <a:rPr lang="en-US" sz="2000" i="1">
                            <a:latin typeface="Cambria Math"/>
                            <a:ea typeface="Cambria Math"/>
                          </a:rPr>
                          <m:t>𝑍</m:t>
                        </m:r>
                      </m:e>
                    </m:d>
                    <m:r>
                      <a:rPr lang="en-US" sz="2000" i="1">
                        <a:latin typeface="Cambria Math"/>
                        <a:ea typeface="Cambria Math"/>
                      </a:rPr>
                      <m:t>→</m:t>
                    </m:r>
                    <m:rad>
                      <m:radPr>
                        <m:degHide m:val="on"/>
                        <m:ctrlPr>
                          <a:rPr lang="en-US" sz="2000" i="1">
                            <a:latin typeface="Cambria Math"/>
                            <a:ea typeface="Cambria Math"/>
                          </a:rPr>
                        </m:ctrlPr>
                      </m:radPr>
                      <m:deg/>
                      <m:e>
                        <m:r>
                          <a:rPr lang="en-US" sz="2000" i="1">
                            <a:latin typeface="Cambria Math"/>
                            <a:ea typeface="Cambria Math"/>
                          </a:rPr>
                          <m:t>𝑐</m:t>
                        </m:r>
                      </m:e>
                    </m:rad>
                    <m:r>
                      <a:rPr lang="en-US" sz="2000" i="1">
                        <a:latin typeface="Cambria Math"/>
                        <a:ea typeface="Cambria Math"/>
                      </a:rPr>
                      <m:t> </m:t>
                    </m:r>
                  </m:oMath>
                </a14:m>
                <a:r>
                  <a:rPr lang="en-GB" sz="2000" dirty="0"/>
                  <a:t>as </a:t>
                </a:r>
                <a14:m>
                  <m:oMath xmlns:m="http://schemas.openxmlformats.org/officeDocument/2006/math">
                    <m:r>
                      <a:rPr lang="en-US" sz="2000" i="1">
                        <a:latin typeface="Cambria Math"/>
                      </a:rPr>
                      <m:t>𝐸</m:t>
                    </m:r>
                    <m:d>
                      <m:dPr>
                        <m:ctrlPr>
                          <a:rPr lang="en-US" sz="2000" i="1">
                            <a:latin typeface="Cambria Math"/>
                          </a:rPr>
                        </m:ctrlPr>
                      </m:dPr>
                      <m:e>
                        <m:r>
                          <a:rPr lang="en-US" sz="2000" i="1">
                            <a:latin typeface="Cambria Math"/>
                          </a:rPr>
                          <m:t>𝑁</m:t>
                        </m:r>
                      </m:e>
                    </m:d>
                    <m:r>
                      <a:rPr lang="en-US" sz="2000" i="1">
                        <a:latin typeface="Cambria Math"/>
                        <a:ea typeface="Cambria Math"/>
                      </a:rPr>
                      <m:t>→ ∞</m:t>
                    </m:r>
                  </m:oMath>
                </a14:m>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4000" y="1257300"/>
                <a:ext cx="9683999" cy="5581488"/>
              </a:xfrm>
              <a:blipFill rotWithShape="1">
                <a:blip r:embed="rId2"/>
                <a:stretch>
                  <a:fillRect l="-1511" t="-1965"/>
                </a:stretch>
              </a:blipFill>
            </p:spPr>
            <p:txBody>
              <a:bodyPr/>
              <a:lstStyle/>
              <a:p>
                <a:r>
                  <a:rPr lang="en-US">
                    <a:noFill/>
                  </a:rPr>
                  <a:t> </a:t>
                </a:r>
              </a:p>
            </p:txBody>
          </p:sp>
        </mc:Fallback>
      </mc:AlternateContent>
      <p:sp>
        <p:nvSpPr>
          <p:cNvPr id="4" name="Title 3"/>
          <p:cNvSpPr>
            <a:spLocks noGrp="1"/>
          </p:cNvSpPr>
          <p:nvPr>
            <p:ph type="title"/>
          </p:nvPr>
        </p:nvSpPr>
        <p:spPr/>
        <p:txBody>
          <a:bodyPr/>
          <a:lstStyle/>
          <a:p>
            <a:pPr marL="265176" indent="-265176">
              <a:spcBef>
                <a:spcPts val="2400"/>
              </a:spcBef>
            </a:pPr>
            <a:r>
              <a:rPr lang="en-GB" b="1" cap="none" dirty="0">
                <a:solidFill>
                  <a:schemeClr val="accent2"/>
                </a:solidFill>
              </a:rPr>
              <a:t>CRM – Contagion Factor, Moments</a:t>
            </a:r>
            <a:endParaRPr lang="en-GB"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5</a:t>
            </a:fld>
            <a:endParaRPr lang="en-GB"/>
          </a:p>
        </p:txBody>
      </p:sp>
    </p:spTree>
    <p:extLst>
      <p:ext uri="{BB962C8B-B14F-4D97-AF65-F5344CB8AC3E}">
        <p14:creationId xmlns:p14="http://schemas.microsoft.com/office/powerpoint/2010/main" val="33274717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4000" y="1257300"/>
                <a:ext cx="9683999" cy="5581488"/>
              </a:xfrm>
            </p:spPr>
            <p:txBody>
              <a:bodyPr/>
              <a:lstStyle/>
              <a:p>
                <a:pPr lvl="2"/>
                <a:r>
                  <a:rPr lang="en-GB" sz="2000" dirty="0" smtClean="0"/>
                  <a:t>Correlation: 				</a:t>
                </a:r>
              </a:p>
              <a:p>
                <a:pPr marL="0" lvl="2" indent="0">
                  <a:buNone/>
                </a:pPr>
                <a:r>
                  <a:rPr lang="en-GB" sz="2000" dirty="0"/>
                  <a:t>	</a:t>
                </a:r>
                <a:endParaRPr lang="en-US" sz="2000" b="1" i="1" dirty="0" smtClean="0">
                  <a:latin typeface="Cambria Math"/>
                  <a:ea typeface="Cambria Math"/>
                </a:endParaRPr>
              </a:p>
              <a:p>
                <a:pPr marL="0" lvl="2" indent="0">
                  <a:buNone/>
                </a:pPr>
                <a:r>
                  <a:rPr lang="en-GB" sz="2000" b="1" dirty="0" smtClean="0">
                    <a:ea typeface="Cambria Math"/>
                  </a:rPr>
                  <a:t>	</a:t>
                </a:r>
                <a14:m>
                  <m:oMath xmlns:m="http://schemas.openxmlformats.org/officeDocument/2006/math">
                    <m:r>
                      <a:rPr lang="en-GB" sz="2000" b="1" i="1">
                        <a:latin typeface="Cambria Math"/>
                        <a:ea typeface="Cambria Math"/>
                      </a:rPr>
                      <m:t>𝝆</m:t>
                    </m:r>
                    <m:d>
                      <m:dPr>
                        <m:ctrlPr>
                          <a:rPr lang="en-GB" sz="2000" i="1">
                            <a:latin typeface="Cambria Math"/>
                            <a:ea typeface="Cambria Math"/>
                          </a:rPr>
                        </m:ctrlPr>
                      </m:dPr>
                      <m:e>
                        <m:sSub>
                          <m:sSubPr>
                            <m:ctrlPr>
                              <a:rPr lang="en-GB"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𝑆</m:t>
                            </m:r>
                          </m:sub>
                        </m:sSub>
                        <m:r>
                          <a:rPr lang="en-US" sz="2000" i="1">
                            <a:latin typeface="Cambria Math"/>
                            <a:ea typeface="Cambria Math"/>
                          </a:rPr>
                          <m:t>,</m:t>
                        </m:r>
                        <m:sSub>
                          <m:sSubPr>
                            <m:ctrlPr>
                              <a:rPr lang="en-GB"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𝐿</m:t>
                            </m:r>
                          </m:sub>
                        </m:sSub>
                      </m:e>
                    </m:d>
                    <m:r>
                      <a:rPr lang="en-US" sz="2000" i="1">
                        <a:latin typeface="Cambria Math"/>
                        <a:ea typeface="Cambria Math"/>
                      </a:rPr>
                      <m:t>=</m:t>
                    </m:r>
                    <m:f>
                      <m:fPr>
                        <m:type m:val="lin"/>
                        <m:ctrlPr>
                          <a:rPr lang="en-US" sz="2000" i="1">
                            <a:latin typeface="Cambria Math"/>
                            <a:ea typeface="Cambria Math"/>
                          </a:rPr>
                        </m:ctrlPr>
                      </m:fPr>
                      <m:num>
                        <m:r>
                          <a:rPr lang="en-US" sz="2000" i="1">
                            <a:latin typeface="Cambria Math"/>
                            <a:ea typeface="Cambria Math"/>
                          </a:rPr>
                          <m:t>𝑐</m:t>
                        </m:r>
                      </m:num>
                      <m:den>
                        <m:d>
                          <m:dPr>
                            <m:ctrlPr>
                              <a:rPr lang="en-US" sz="2000" i="1">
                                <a:latin typeface="Cambria Math"/>
                                <a:ea typeface="Cambria Math"/>
                              </a:rPr>
                            </m:ctrlPr>
                          </m:dPr>
                          <m:e>
                            <m:r>
                              <a:rPr lang="en-US" sz="2000" b="1" i="1">
                                <a:latin typeface="Cambria Math"/>
                                <a:ea typeface="Cambria Math"/>
                              </a:rPr>
                              <m:t>𝝂</m:t>
                            </m:r>
                            <m:d>
                              <m:dPr>
                                <m:ctrlPr>
                                  <a:rPr lang="en-US" sz="2000" i="1">
                                    <a:latin typeface="Cambria Math"/>
                                    <a:ea typeface="Cambria Math"/>
                                  </a:rPr>
                                </m:ctrlPr>
                              </m:dPr>
                              <m:e>
                                <m:sSub>
                                  <m:sSubPr>
                                    <m:ctrlPr>
                                      <a:rPr lang="en-GB"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𝑆</m:t>
                                    </m:r>
                                  </m:sub>
                                </m:sSub>
                              </m:e>
                            </m:d>
                            <m:r>
                              <a:rPr lang="en-US" sz="2000" b="1" i="1">
                                <a:latin typeface="Cambria Math"/>
                                <a:ea typeface="Cambria Math"/>
                              </a:rPr>
                              <m:t>𝝂</m:t>
                            </m:r>
                            <m:d>
                              <m:dPr>
                                <m:ctrlPr>
                                  <a:rPr lang="en-US" sz="2000" i="1">
                                    <a:latin typeface="Cambria Math"/>
                                    <a:ea typeface="Cambria Math"/>
                                  </a:rPr>
                                </m:ctrlPr>
                              </m:dPr>
                              <m:e>
                                <m:sSub>
                                  <m:sSubPr>
                                    <m:ctrlPr>
                                      <a:rPr lang="en-GB"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𝐿</m:t>
                                    </m:r>
                                  </m:sub>
                                </m:sSub>
                              </m:e>
                            </m:d>
                          </m:e>
                        </m:d>
                      </m:den>
                    </m:f>
                  </m:oMath>
                </a14:m>
                <a:r>
                  <a:rPr lang="en-GB" sz="2000" dirty="0"/>
                  <a:t>					</a:t>
                </a:r>
              </a:p>
              <a:p>
                <a:pPr marL="265112" lvl="3" indent="0">
                  <a:buNone/>
                </a:pPr>
                <a:endParaRPr lang="en-GB" sz="2000" dirty="0" smtClean="0"/>
              </a:p>
              <a:p>
                <a:pPr marL="265112" lvl="3" indent="0">
                  <a:buNone/>
                </a:pPr>
                <a:r>
                  <a:rPr lang="en-GB" sz="2000" dirty="0" smtClean="0"/>
                  <a:t>(</a:t>
                </a:r>
                <a:r>
                  <a:rPr lang="en-GB" sz="2000" dirty="0"/>
                  <a:t>common shock based on identical mixing distributions)</a:t>
                </a:r>
              </a:p>
              <a:p>
                <a:pPr lvl="2"/>
                <a:endParaRPr lang="en-GB" sz="2000" dirty="0"/>
              </a:p>
              <a:p>
                <a:pPr lvl="2"/>
                <a:endParaRPr lang="en-GB" sz="2000" dirty="0"/>
              </a:p>
              <a:p>
                <a:pPr lvl="2"/>
                <a:r>
                  <a:rPr lang="en-GB" sz="2000" dirty="0"/>
                  <a:t>Total Variation: </a:t>
                </a:r>
                <a:endParaRPr lang="en-GB" sz="2000" i="1" dirty="0">
                  <a:latin typeface="Cambria Math"/>
                </a:endParaRPr>
              </a:p>
              <a:p>
                <a:pPr marL="265112" lvl="3" indent="0">
                  <a:buNone/>
                </a:pPr>
                <a:endParaRPr lang="en-US" sz="2000" i="1" dirty="0">
                  <a:latin typeface="Cambria Math"/>
                </a:endParaRPr>
              </a:p>
              <a:p>
                <a:pPr marL="265112" lvl="3" indent="0">
                  <a:buNone/>
                </a:pPr>
                <a14:m>
                  <m:oMath xmlns:m="http://schemas.openxmlformats.org/officeDocument/2006/math">
                    <m:sSup>
                      <m:sSupPr>
                        <m:ctrlPr>
                          <a:rPr lang="en-GB" sz="2000" i="1">
                            <a:latin typeface="Cambria Math"/>
                          </a:rPr>
                        </m:ctrlPr>
                      </m:sSupPr>
                      <m:e>
                        <m:r>
                          <a:rPr lang="en-US" sz="2000" i="1">
                            <a:latin typeface="Cambria Math"/>
                            <a:ea typeface="Cambria Math"/>
                          </a:rPr>
                          <m:t>𝐸</m:t>
                        </m:r>
                      </m:e>
                      <m:sup>
                        <m:r>
                          <a:rPr lang="en-US" sz="2000" i="1">
                            <a:latin typeface="Cambria Math"/>
                          </a:rPr>
                          <m:t>2</m:t>
                        </m:r>
                      </m:sup>
                    </m:sSup>
                    <m:d>
                      <m:dPr>
                        <m:ctrlPr>
                          <a:rPr lang="en-GB" sz="2000" i="1">
                            <a:latin typeface="Cambria Math"/>
                          </a:rPr>
                        </m:ctrlPr>
                      </m:dPr>
                      <m:e>
                        <m:r>
                          <a:rPr lang="en-US" sz="2000" i="1">
                            <a:latin typeface="Cambria Math"/>
                          </a:rPr>
                          <m:t>𝑍</m:t>
                        </m:r>
                      </m:e>
                    </m:d>
                    <m:d>
                      <m:dPr>
                        <m:ctrlPr>
                          <a:rPr lang="en-US" sz="2000" i="1">
                            <a:latin typeface="Cambria Math"/>
                          </a:rPr>
                        </m:ctrlPr>
                      </m:dPr>
                      <m:e>
                        <m:sSup>
                          <m:sSupPr>
                            <m:ctrlPr>
                              <a:rPr lang="en-GB" sz="2000" i="1">
                                <a:latin typeface="Cambria Math"/>
                              </a:rPr>
                            </m:ctrlPr>
                          </m:sSupPr>
                          <m:e>
                            <m:r>
                              <a:rPr lang="en-GB" sz="2000" b="1" i="1">
                                <a:latin typeface="Cambria Math"/>
                                <a:ea typeface="Cambria Math"/>
                              </a:rPr>
                              <m:t>𝝂</m:t>
                            </m:r>
                          </m:e>
                          <m:sup>
                            <m:r>
                              <a:rPr lang="en-US" sz="2000" i="1">
                                <a:latin typeface="Cambria Math"/>
                              </a:rPr>
                              <m:t>2</m:t>
                            </m:r>
                          </m:sup>
                        </m:sSup>
                        <m:d>
                          <m:dPr>
                            <m:ctrlPr>
                              <a:rPr lang="en-GB" sz="2000" i="1">
                                <a:latin typeface="Cambria Math"/>
                              </a:rPr>
                            </m:ctrlPr>
                          </m:dPr>
                          <m:e>
                            <m:r>
                              <a:rPr lang="en-US" sz="2000" i="1">
                                <a:latin typeface="Cambria Math"/>
                              </a:rPr>
                              <m:t>𝑍</m:t>
                            </m:r>
                          </m:e>
                        </m:d>
                        <m:r>
                          <a:rPr lang="en-US" sz="2000" i="1">
                            <a:latin typeface="Cambria Math"/>
                          </a:rPr>
                          <m:t>−</m:t>
                        </m:r>
                        <m:r>
                          <a:rPr lang="en-US" sz="2000" i="1">
                            <a:latin typeface="Cambria Math"/>
                          </a:rPr>
                          <m:t>𝑐</m:t>
                        </m:r>
                      </m:e>
                    </m:d>
                    <m:r>
                      <a:rPr lang="en-US" sz="2000">
                        <a:latin typeface="Cambria Math"/>
                      </a:rPr>
                      <m:t>=</m:t>
                    </m:r>
                    <m:sSup>
                      <m:sSupPr>
                        <m:ctrlPr>
                          <a:rPr lang="en-GB" sz="2000" i="1">
                            <a:latin typeface="Cambria Math"/>
                          </a:rPr>
                        </m:ctrlPr>
                      </m:sSupPr>
                      <m:e>
                        <m:r>
                          <a:rPr lang="en-US" sz="2000" i="1">
                            <a:latin typeface="Cambria Math"/>
                            <a:ea typeface="Cambria Math"/>
                          </a:rPr>
                          <m:t>𝐸</m:t>
                        </m:r>
                      </m:e>
                      <m:sup>
                        <m:r>
                          <a:rPr lang="en-US" sz="2000" i="1">
                            <a:latin typeface="Cambria Math"/>
                          </a:rPr>
                          <m:t>2</m:t>
                        </m:r>
                      </m:sup>
                    </m:sSup>
                    <m:d>
                      <m:dPr>
                        <m:ctrlPr>
                          <a:rPr lang="en-GB" sz="2000" i="1">
                            <a:latin typeface="Cambria Math"/>
                          </a:rPr>
                        </m:ctrlPr>
                      </m:dPr>
                      <m:e>
                        <m:sSub>
                          <m:sSubPr>
                            <m:ctrlPr>
                              <a:rPr lang="en-GB" sz="2000" i="1">
                                <a:latin typeface="Cambria Math"/>
                              </a:rPr>
                            </m:ctrlPr>
                          </m:sSubPr>
                          <m:e>
                            <m:r>
                              <a:rPr lang="en-US" sz="2000" i="1">
                                <a:latin typeface="Cambria Math"/>
                              </a:rPr>
                              <m:t>𝑍</m:t>
                            </m:r>
                          </m:e>
                          <m:sub>
                            <m:r>
                              <a:rPr lang="en-US" sz="2000" i="1">
                                <a:latin typeface="Cambria Math"/>
                              </a:rPr>
                              <m:t>𝐿</m:t>
                            </m:r>
                          </m:sub>
                        </m:sSub>
                      </m:e>
                    </m:d>
                    <m:d>
                      <m:dPr>
                        <m:ctrlPr>
                          <a:rPr lang="en-US" sz="2000" i="1">
                            <a:latin typeface="Cambria Math"/>
                          </a:rPr>
                        </m:ctrlPr>
                      </m:dPr>
                      <m:e>
                        <m:sSup>
                          <m:sSupPr>
                            <m:ctrlPr>
                              <a:rPr lang="en-GB" sz="2000" i="1">
                                <a:latin typeface="Cambria Math"/>
                              </a:rPr>
                            </m:ctrlPr>
                          </m:sSupPr>
                          <m:e>
                            <m:r>
                              <a:rPr lang="en-GB" sz="2000" b="1" i="1">
                                <a:latin typeface="Cambria Math"/>
                                <a:ea typeface="Cambria Math"/>
                              </a:rPr>
                              <m:t>𝝂</m:t>
                            </m:r>
                          </m:e>
                          <m:sup>
                            <m:r>
                              <a:rPr lang="en-US" sz="2000" i="1">
                                <a:latin typeface="Cambria Math"/>
                              </a:rPr>
                              <m:t>2</m:t>
                            </m:r>
                          </m:sup>
                        </m:sSup>
                        <m:d>
                          <m:dPr>
                            <m:ctrlPr>
                              <a:rPr lang="en-GB" sz="2000" i="1">
                                <a:latin typeface="Cambria Math"/>
                              </a:rPr>
                            </m:ctrlPr>
                          </m:dPr>
                          <m:e>
                            <m:sSub>
                              <m:sSubPr>
                                <m:ctrlPr>
                                  <a:rPr lang="en-GB" sz="2000" i="1">
                                    <a:latin typeface="Cambria Math"/>
                                  </a:rPr>
                                </m:ctrlPr>
                              </m:sSubPr>
                              <m:e>
                                <m:r>
                                  <a:rPr lang="en-US" sz="2000" i="1">
                                    <a:latin typeface="Cambria Math"/>
                                  </a:rPr>
                                  <m:t>𝑍</m:t>
                                </m:r>
                              </m:e>
                              <m:sub>
                                <m:r>
                                  <a:rPr lang="en-US" sz="2000" i="1">
                                    <a:latin typeface="Cambria Math"/>
                                  </a:rPr>
                                  <m:t>𝐿</m:t>
                                </m:r>
                              </m:sub>
                            </m:sSub>
                          </m:e>
                        </m:d>
                        <m:r>
                          <a:rPr lang="en-US" sz="2000" i="1">
                            <a:latin typeface="Cambria Math"/>
                          </a:rPr>
                          <m:t>−</m:t>
                        </m:r>
                        <m:r>
                          <a:rPr lang="en-US" sz="2000" i="1">
                            <a:latin typeface="Cambria Math"/>
                          </a:rPr>
                          <m:t>𝑐</m:t>
                        </m:r>
                      </m:e>
                    </m:d>
                    <m:r>
                      <a:rPr lang="en-US" sz="2000" i="1">
                        <a:latin typeface="Cambria Math"/>
                      </a:rPr>
                      <m:t>+</m:t>
                    </m:r>
                    <m:sSup>
                      <m:sSupPr>
                        <m:ctrlPr>
                          <a:rPr lang="en-GB" sz="2000" i="1">
                            <a:latin typeface="Cambria Math"/>
                          </a:rPr>
                        </m:ctrlPr>
                      </m:sSupPr>
                      <m:e>
                        <m:r>
                          <a:rPr lang="en-US" sz="2000" i="1">
                            <a:latin typeface="Cambria Math"/>
                            <a:ea typeface="Cambria Math"/>
                          </a:rPr>
                          <m:t>𝐸</m:t>
                        </m:r>
                      </m:e>
                      <m:sup>
                        <m:r>
                          <a:rPr lang="en-US" sz="2000" i="1">
                            <a:latin typeface="Cambria Math"/>
                          </a:rPr>
                          <m:t>2</m:t>
                        </m:r>
                      </m:sup>
                    </m:sSup>
                    <m:d>
                      <m:dPr>
                        <m:ctrlPr>
                          <a:rPr lang="en-GB" sz="2000" i="1">
                            <a:latin typeface="Cambria Math"/>
                          </a:rPr>
                        </m:ctrlPr>
                      </m:dPr>
                      <m:e>
                        <m:sSub>
                          <m:sSubPr>
                            <m:ctrlPr>
                              <a:rPr lang="en-GB" sz="2000" i="1">
                                <a:latin typeface="Cambria Math"/>
                              </a:rPr>
                            </m:ctrlPr>
                          </m:sSubPr>
                          <m:e>
                            <m:r>
                              <a:rPr lang="en-US" sz="2000" i="1">
                                <a:latin typeface="Cambria Math"/>
                              </a:rPr>
                              <m:t>𝑍</m:t>
                            </m:r>
                          </m:e>
                          <m:sub>
                            <m:r>
                              <a:rPr lang="en-US" sz="2000" i="1">
                                <a:latin typeface="Cambria Math"/>
                              </a:rPr>
                              <m:t>𝑆</m:t>
                            </m:r>
                          </m:sub>
                        </m:sSub>
                      </m:e>
                    </m:d>
                    <m:d>
                      <m:dPr>
                        <m:ctrlPr>
                          <a:rPr lang="en-US" sz="2000" i="1">
                            <a:latin typeface="Cambria Math"/>
                          </a:rPr>
                        </m:ctrlPr>
                      </m:dPr>
                      <m:e>
                        <m:sSup>
                          <m:sSupPr>
                            <m:ctrlPr>
                              <a:rPr lang="en-GB" sz="2000" i="1">
                                <a:latin typeface="Cambria Math"/>
                              </a:rPr>
                            </m:ctrlPr>
                          </m:sSupPr>
                          <m:e>
                            <m:r>
                              <a:rPr lang="en-GB" sz="2000" b="1" i="1">
                                <a:latin typeface="Cambria Math"/>
                                <a:ea typeface="Cambria Math"/>
                              </a:rPr>
                              <m:t>𝝂</m:t>
                            </m:r>
                          </m:e>
                          <m:sup>
                            <m:r>
                              <a:rPr lang="en-US" sz="2000" i="1">
                                <a:latin typeface="Cambria Math"/>
                              </a:rPr>
                              <m:t>2</m:t>
                            </m:r>
                          </m:sup>
                        </m:sSup>
                        <m:d>
                          <m:dPr>
                            <m:ctrlPr>
                              <a:rPr lang="en-GB" sz="2000" i="1">
                                <a:latin typeface="Cambria Math"/>
                              </a:rPr>
                            </m:ctrlPr>
                          </m:dPr>
                          <m:e>
                            <m:sSub>
                              <m:sSubPr>
                                <m:ctrlPr>
                                  <a:rPr lang="en-GB" sz="2000" i="1">
                                    <a:latin typeface="Cambria Math"/>
                                  </a:rPr>
                                </m:ctrlPr>
                              </m:sSubPr>
                              <m:e>
                                <m:r>
                                  <a:rPr lang="en-US" sz="2000" i="1">
                                    <a:latin typeface="Cambria Math"/>
                                  </a:rPr>
                                  <m:t>𝑍</m:t>
                                </m:r>
                              </m:e>
                              <m:sub>
                                <m:r>
                                  <a:rPr lang="en-US" sz="2000" i="1">
                                    <a:latin typeface="Cambria Math"/>
                                  </a:rPr>
                                  <m:t>𝑆</m:t>
                                </m:r>
                              </m:sub>
                            </m:sSub>
                          </m:e>
                        </m:d>
                        <m:r>
                          <a:rPr lang="en-US" sz="2000" i="1">
                            <a:latin typeface="Cambria Math"/>
                          </a:rPr>
                          <m:t>−</m:t>
                        </m:r>
                        <m:r>
                          <a:rPr lang="en-US" sz="2000" i="1">
                            <a:latin typeface="Cambria Math"/>
                          </a:rPr>
                          <m:t>𝑐</m:t>
                        </m:r>
                      </m:e>
                    </m:d>
                  </m:oMath>
                </a14:m>
                <a:r>
                  <a:rPr lang="en-GB" sz="2000" dirty="0"/>
                  <a:t>.</a:t>
                </a:r>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4000" y="1257300"/>
                <a:ext cx="9683999" cy="5581488"/>
              </a:xfrm>
              <a:blipFill rotWithShape="1">
                <a:blip r:embed="rId2"/>
                <a:stretch>
                  <a:fillRect l="-1511" t="-1965"/>
                </a:stretch>
              </a:blipFill>
            </p:spPr>
            <p:txBody>
              <a:bodyPr/>
              <a:lstStyle/>
              <a:p>
                <a:r>
                  <a:rPr lang="en-US">
                    <a:noFill/>
                  </a:rPr>
                  <a:t> </a:t>
                </a:r>
              </a:p>
            </p:txBody>
          </p:sp>
        </mc:Fallback>
      </mc:AlternateContent>
      <p:sp>
        <p:nvSpPr>
          <p:cNvPr id="4" name="Title 3"/>
          <p:cNvSpPr>
            <a:spLocks noGrp="1"/>
          </p:cNvSpPr>
          <p:nvPr>
            <p:ph type="title"/>
          </p:nvPr>
        </p:nvSpPr>
        <p:spPr/>
        <p:txBody>
          <a:bodyPr/>
          <a:lstStyle/>
          <a:p>
            <a:pPr marL="265176" indent="-265176">
              <a:spcBef>
                <a:spcPts val="2400"/>
              </a:spcBef>
            </a:pPr>
            <a:r>
              <a:rPr lang="en-GB" b="1" cap="none" dirty="0">
                <a:solidFill>
                  <a:schemeClr val="accent2"/>
                </a:solidFill>
              </a:rPr>
              <a:t>CRM – Large, Small, Total Losses</a:t>
            </a:r>
            <a:endParaRPr lang="en-GB"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6</a:t>
            </a:fld>
            <a:endParaRPr lang="en-GB"/>
          </a:p>
        </p:txBody>
      </p:sp>
    </p:spTree>
    <p:extLst>
      <p:ext uri="{BB962C8B-B14F-4D97-AF65-F5344CB8AC3E}">
        <p14:creationId xmlns:p14="http://schemas.microsoft.com/office/powerpoint/2010/main" val="40727581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4000" y="1257300"/>
                <a:ext cx="9683999" cy="5581488"/>
              </a:xfrm>
            </p:spPr>
            <p:txBody>
              <a:bodyPr/>
              <a:lstStyle/>
              <a:p>
                <a:pPr lvl="2"/>
                <a:r>
                  <a:rPr lang="en-GB" sz="1900" b="1" dirty="0" smtClean="0"/>
                  <a:t>Interval for </a:t>
                </a:r>
                <a14:m>
                  <m:oMath xmlns:m="http://schemas.openxmlformats.org/officeDocument/2006/math">
                    <m:r>
                      <a:rPr lang="el-GR" sz="1900" b="1" i="1" dirty="0">
                        <a:latin typeface="Cambria Math"/>
                        <a:ea typeface="Cambria Math"/>
                      </a:rPr>
                      <m:t>𝝂</m:t>
                    </m:r>
                    <m:d>
                      <m:dPr>
                        <m:ctrlPr>
                          <a:rPr lang="en-GB" sz="1900" b="1" i="1" dirty="0">
                            <a:latin typeface="Cambria Math"/>
                          </a:rPr>
                        </m:ctrlPr>
                      </m:dPr>
                      <m:e>
                        <m:r>
                          <a:rPr lang="en-US" sz="1900" b="1" i="1" dirty="0">
                            <a:latin typeface="Cambria Math"/>
                          </a:rPr>
                          <m:t>𝒁</m:t>
                        </m:r>
                      </m:e>
                    </m:d>
                    <m:r>
                      <a:rPr lang="en-US" sz="1900" i="1" dirty="0">
                        <a:latin typeface="Cambria Math"/>
                      </a:rPr>
                      <m:t> </m:t>
                    </m:r>
                  </m:oMath>
                </a14:m>
                <a:r>
                  <a:rPr lang="en-GB" sz="1900" b="1" dirty="0"/>
                  <a:t>: </a:t>
                </a:r>
                <a:endParaRPr lang="en-GB" sz="1900" b="1" dirty="0" smtClean="0"/>
              </a:p>
              <a:p>
                <a:pPr lvl="2"/>
                <a:endParaRPr lang="en-GB" sz="1900" b="1" dirty="0"/>
              </a:p>
              <a:p>
                <a:pPr lvl="2"/>
                <a:endParaRPr lang="en-GB" sz="1900" b="1" dirty="0"/>
              </a:p>
              <a:p>
                <a:pPr marL="0" lvl="2" indent="0">
                  <a:buNone/>
                </a:pPr>
                <a:r>
                  <a:rPr lang="en-US" sz="1900" dirty="0"/>
                  <a:t>	</a:t>
                </a:r>
                <a14:m>
                  <m:oMath xmlns:m="http://schemas.openxmlformats.org/officeDocument/2006/math">
                    <m:r>
                      <a:rPr lang="en-US" sz="1900" i="1">
                        <a:latin typeface="Cambria Math"/>
                      </a:rPr>
                      <m:t> </m:t>
                    </m:r>
                    <m:rad>
                      <m:radPr>
                        <m:degHide m:val="on"/>
                        <m:ctrlPr>
                          <a:rPr lang="en-GB" sz="1900" i="1" smtClean="0">
                            <a:latin typeface="Cambria Math"/>
                          </a:rPr>
                        </m:ctrlPr>
                      </m:radPr>
                      <m:deg/>
                      <m:e>
                        <m:r>
                          <a:rPr lang="en-US" sz="1900" i="1">
                            <a:latin typeface="Cambria Math"/>
                          </a:rPr>
                          <m:t>𝑐</m:t>
                        </m:r>
                        <m:r>
                          <a:rPr lang="en-US" sz="1900" i="1">
                            <a:latin typeface="Cambria Math"/>
                          </a:rPr>
                          <m:t>+</m:t>
                        </m:r>
                        <m:box>
                          <m:boxPr>
                            <m:ctrlPr>
                              <a:rPr lang="en-US" sz="1900" i="1">
                                <a:latin typeface="Cambria Math"/>
                              </a:rPr>
                            </m:ctrlPr>
                          </m:boxPr>
                          <m:e>
                            <m:argPr>
                              <m:argSz m:val="-1"/>
                            </m:argPr>
                            <m:f>
                              <m:fPr>
                                <m:ctrlPr>
                                  <a:rPr lang="en-US" sz="1900" i="1">
                                    <a:latin typeface="Cambria Math"/>
                                  </a:rPr>
                                </m:ctrlPr>
                              </m:fPr>
                              <m:num>
                                <m:sSup>
                                  <m:sSupPr>
                                    <m:ctrlPr>
                                      <a:rPr lang="en-US" sz="1900" i="1">
                                        <a:latin typeface="Cambria Math"/>
                                      </a:rPr>
                                    </m:ctrlPr>
                                  </m:sSupPr>
                                  <m:e>
                                    <m:r>
                                      <a:rPr lang="en-US" sz="1900" i="1">
                                        <a:latin typeface="Cambria Math"/>
                                        <a:ea typeface="Cambria Math"/>
                                      </a:rPr>
                                      <m:t>𝐸</m:t>
                                    </m:r>
                                  </m:e>
                                  <m:sup>
                                    <m:r>
                                      <a:rPr lang="en-US" sz="1900" i="1">
                                        <a:latin typeface="Cambria Math"/>
                                      </a:rPr>
                                      <m:t>2</m:t>
                                    </m:r>
                                  </m:sup>
                                </m:sSup>
                                <m:d>
                                  <m:dPr>
                                    <m:ctrlPr>
                                      <a:rPr lang="en-US" sz="1900" i="1">
                                        <a:latin typeface="Cambria Math"/>
                                      </a:rPr>
                                    </m:ctrlPr>
                                  </m:dPr>
                                  <m:e>
                                    <m:sSub>
                                      <m:sSubPr>
                                        <m:ctrlPr>
                                          <a:rPr lang="en-US" sz="1900" i="1">
                                            <a:latin typeface="Cambria Math"/>
                                          </a:rPr>
                                        </m:ctrlPr>
                                      </m:sSubPr>
                                      <m:e>
                                        <m:r>
                                          <a:rPr lang="en-US" sz="1900" i="1">
                                            <a:latin typeface="Cambria Math"/>
                                          </a:rPr>
                                          <m:t>𝑍</m:t>
                                        </m:r>
                                      </m:e>
                                      <m:sub>
                                        <m:r>
                                          <a:rPr lang="en-US" sz="1900" i="1">
                                            <a:latin typeface="Cambria Math"/>
                                          </a:rPr>
                                          <m:t>𝐿</m:t>
                                        </m:r>
                                      </m:sub>
                                    </m:sSub>
                                  </m:e>
                                </m:d>
                              </m:num>
                              <m:den>
                                <m:sSup>
                                  <m:sSupPr>
                                    <m:ctrlPr>
                                      <a:rPr lang="en-US" sz="1900" i="1">
                                        <a:latin typeface="Cambria Math"/>
                                      </a:rPr>
                                    </m:ctrlPr>
                                  </m:sSupPr>
                                  <m:e>
                                    <m:r>
                                      <a:rPr lang="en-US" sz="1900" i="1">
                                        <a:latin typeface="Cambria Math"/>
                                        <a:ea typeface="Cambria Math"/>
                                      </a:rPr>
                                      <m:t>𝐸</m:t>
                                    </m:r>
                                  </m:e>
                                  <m:sup>
                                    <m:r>
                                      <a:rPr lang="en-US" sz="1900" i="1">
                                        <a:latin typeface="Cambria Math"/>
                                      </a:rPr>
                                      <m:t>2</m:t>
                                    </m:r>
                                  </m:sup>
                                </m:sSup>
                                <m:d>
                                  <m:dPr>
                                    <m:ctrlPr>
                                      <a:rPr lang="en-US" sz="1900" i="1">
                                        <a:latin typeface="Cambria Math"/>
                                      </a:rPr>
                                    </m:ctrlPr>
                                  </m:dPr>
                                  <m:e>
                                    <m:r>
                                      <a:rPr lang="en-US" sz="1900" i="1">
                                        <a:latin typeface="Cambria Math"/>
                                      </a:rPr>
                                      <m:t>𝑍</m:t>
                                    </m:r>
                                  </m:e>
                                </m:d>
                              </m:den>
                            </m:f>
                            <m:d>
                              <m:dPr>
                                <m:ctrlPr>
                                  <a:rPr lang="en-US" sz="1900" i="1">
                                    <a:latin typeface="Cambria Math"/>
                                  </a:rPr>
                                </m:ctrlPr>
                              </m:dPr>
                              <m:e>
                                <m:sSup>
                                  <m:sSupPr>
                                    <m:ctrlPr>
                                      <a:rPr lang="en-US" sz="1900" i="1">
                                        <a:latin typeface="Cambria Math"/>
                                      </a:rPr>
                                    </m:ctrlPr>
                                  </m:sSupPr>
                                  <m:e>
                                    <m:r>
                                      <a:rPr lang="en-US" sz="1900" b="1" i="1">
                                        <a:latin typeface="Cambria Math"/>
                                        <a:ea typeface="Cambria Math"/>
                                      </a:rPr>
                                      <m:t>𝝂</m:t>
                                    </m:r>
                                  </m:e>
                                  <m:sup>
                                    <m:r>
                                      <a:rPr lang="en-US" sz="1900" i="1">
                                        <a:latin typeface="Cambria Math"/>
                                      </a:rPr>
                                      <m:t>2</m:t>
                                    </m:r>
                                  </m:sup>
                                </m:sSup>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𝑍</m:t>
                                        </m:r>
                                      </m:e>
                                      <m:sub>
                                        <m:r>
                                          <a:rPr lang="en-US" sz="1900" i="1">
                                            <a:latin typeface="Cambria Math"/>
                                            <a:ea typeface="Cambria Math"/>
                                          </a:rPr>
                                          <m:t>𝐿</m:t>
                                        </m:r>
                                      </m:sub>
                                    </m:sSub>
                                  </m:e>
                                </m:d>
                                <m:r>
                                  <a:rPr lang="en-US" sz="1900" i="1">
                                    <a:latin typeface="Cambria Math"/>
                                    <a:ea typeface="Cambria Math"/>
                                  </a:rPr>
                                  <m:t>−</m:t>
                                </m:r>
                                <m:r>
                                  <a:rPr lang="en-US" sz="1900" i="1">
                                    <a:latin typeface="Cambria Math"/>
                                    <a:ea typeface="Cambria Math"/>
                                  </a:rPr>
                                  <m:t>𝑐</m:t>
                                </m:r>
                              </m:e>
                            </m:d>
                          </m:e>
                        </m:box>
                      </m:e>
                    </m:rad>
                    <m:r>
                      <a:rPr lang="en-GB" sz="1900" i="1">
                        <a:latin typeface="Cambria Math"/>
                        <a:ea typeface="Cambria Math"/>
                      </a:rPr>
                      <m:t>≤</m:t>
                    </m:r>
                    <m:r>
                      <a:rPr lang="en-US" sz="1900" b="1" i="1">
                        <a:latin typeface="Cambria Math"/>
                        <a:ea typeface="Cambria Math"/>
                      </a:rPr>
                      <m:t>𝝂</m:t>
                    </m:r>
                    <m:d>
                      <m:dPr>
                        <m:ctrlPr>
                          <a:rPr lang="en-US" sz="1900" i="1">
                            <a:latin typeface="Cambria Math"/>
                            <a:ea typeface="Cambria Math"/>
                          </a:rPr>
                        </m:ctrlPr>
                      </m:dPr>
                      <m:e>
                        <m:r>
                          <a:rPr lang="en-US" sz="1900" i="1">
                            <a:latin typeface="Cambria Math"/>
                            <a:ea typeface="Cambria Math"/>
                          </a:rPr>
                          <m:t>𝑍</m:t>
                        </m:r>
                      </m:e>
                    </m:d>
                    <m:r>
                      <a:rPr lang="en-US" sz="1900" i="1">
                        <a:latin typeface="Cambria Math"/>
                        <a:ea typeface="Cambria Math"/>
                      </a:rPr>
                      <m:t>≤</m:t>
                    </m:r>
                    <m:rad>
                      <m:radPr>
                        <m:degHide m:val="on"/>
                        <m:ctrlPr>
                          <a:rPr lang="en-US" sz="1900" i="1">
                            <a:latin typeface="Cambria Math"/>
                            <a:ea typeface="Cambria Math"/>
                          </a:rPr>
                        </m:ctrlPr>
                      </m:radPr>
                      <m:deg/>
                      <m:e>
                        <m:r>
                          <a:rPr lang="en-US" sz="1900" i="1">
                            <a:latin typeface="Cambria Math"/>
                          </a:rPr>
                          <m:t>𝑐</m:t>
                        </m:r>
                        <m:r>
                          <a:rPr lang="en-US" sz="1900" i="1">
                            <a:latin typeface="Cambria Math"/>
                          </a:rPr>
                          <m:t>+</m:t>
                        </m:r>
                        <m:box>
                          <m:boxPr>
                            <m:ctrlPr>
                              <a:rPr lang="en-US" sz="1900" i="1">
                                <a:latin typeface="Cambria Math"/>
                              </a:rPr>
                            </m:ctrlPr>
                          </m:boxPr>
                          <m:e>
                            <m:argPr>
                              <m:argSz m:val="-1"/>
                            </m:argPr>
                            <m:f>
                              <m:fPr>
                                <m:ctrlPr>
                                  <a:rPr lang="en-US" sz="1900" i="1">
                                    <a:latin typeface="Cambria Math"/>
                                  </a:rPr>
                                </m:ctrlPr>
                              </m:fPr>
                              <m:num>
                                <m:sSup>
                                  <m:sSupPr>
                                    <m:ctrlPr>
                                      <a:rPr lang="en-US" sz="1900" i="1">
                                        <a:latin typeface="Cambria Math"/>
                                      </a:rPr>
                                    </m:ctrlPr>
                                  </m:sSupPr>
                                  <m:e>
                                    <m:r>
                                      <a:rPr lang="en-US" sz="1900" i="1">
                                        <a:latin typeface="Cambria Math"/>
                                        <a:ea typeface="Cambria Math"/>
                                      </a:rPr>
                                      <m:t>𝐸</m:t>
                                    </m:r>
                                  </m:e>
                                  <m:sup>
                                    <m:r>
                                      <a:rPr lang="en-US" sz="1900" i="1">
                                        <a:latin typeface="Cambria Math"/>
                                      </a:rPr>
                                      <m:t>2</m:t>
                                    </m:r>
                                  </m:sup>
                                </m:sSup>
                                <m:d>
                                  <m:dPr>
                                    <m:ctrlPr>
                                      <a:rPr lang="en-US" sz="1900" i="1">
                                        <a:latin typeface="Cambria Math"/>
                                      </a:rPr>
                                    </m:ctrlPr>
                                  </m:dPr>
                                  <m:e>
                                    <m:sSub>
                                      <m:sSubPr>
                                        <m:ctrlPr>
                                          <a:rPr lang="en-US" sz="1900" i="1">
                                            <a:latin typeface="Cambria Math"/>
                                          </a:rPr>
                                        </m:ctrlPr>
                                      </m:sSubPr>
                                      <m:e>
                                        <m:r>
                                          <a:rPr lang="en-US" sz="1900" i="1">
                                            <a:latin typeface="Cambria Math"/>
                                          </a:rPr>
                                          <m:t>𝑍</m:t>
                                        </m:r>
                                      </m:e>
                                      <m:sub>
                                        <m:r>
                                          <a:rPr lang="en-US" sz="1900" i="1">
                                            <a:latin typeface="Cambria Math"/>
                                          </a:rPr>
                                          <m:t>𝐿</m:t>
                                        </m:r>
                                      </m:sub>
                                    </m:sSub>
                                  </m:e>
                                </m:d>
                              </m:num>
                              <m:den>
                                <m:sSup>
                                  <m:sSupPr>
                                    <m:ctrlPr>
                                      <a:rPr lang="en-US" sz="1900" i="1">
                                        <a:latin typeface="Cambria Math"/>
                                      </a:rPr>
                                    </m:ctrlPr>
                                  </m:sSupPr>
                                  <m:e>
                                    <m:r>
                                      <a:rPr lang="en-US" sz="1900" i="1">
                                        <a:latin typeface="Cambria Math"/>
                                        <a:ea typeface="Cambria Math"/>
                                      </a:rPr>
                                      <m:t>𝐸</m:t>
                                    </m:r>
                                  </m:e>
                                  <m:sup>
                                    <m:r>
                                      <a:rPr lang="en-US" sz="1900" i="1">
                                        <a:latin typeface="Cambria Math"/>
                                      </a:rPr>
                                      <m:t>2</m:t>
                                    </m:r>
                                  </m:sup>
                                </m:sSup>
                                <m:d>
                                  <m:dPr>
                                    <m:ctrlPr>
                                      <a:rPr lang="en-US" sz="1900" i="1">
                                        <a:latin typeface="Cambria Math"/>
                                      </a:rPr>
                                    </m:ctrlPr>
                                  </m:dPr>
                                  <m:e>
                                    <m:r>
                                      <a:rPr lang="en-US" sz="1900" i="1">
                                        <a:latin typeface="Cambria Math"/>
                                      </a:rPr>
                                      <m:t>𝑍</m:t>
                                    </m:r>
                                  </m:e>
                                </m:d>
                              </m:den>
                            </m:f>
                            <m:d>
                              <m:dPr>
                                <m:ctrlPr>
                                  <a:rPr lang="en-US" sz="1900" i="1">
                                    <a:latin typeface="Cambria Math"/>
                                  </a:rPr>
                                </m:ctrlPr>
                              </m:dPr>
                              <m:e>
                                <m:sSup>
                                  <m:sSupPr>
                                    <m:ctrlPr>
                                      <a:rPr lang="en-US" sz="1900" i="1">
                                        <a:latin typeface="Cambria Math"/>
                                      </a:rPr>
                                    </m:ctrlPr>
                                  </m:sSupPr>
                                  <m:e>
                                    <m:r>
                                      <a:rPr lang="en-US" sz="1900" b="1" i="1">
                                        <a:latin typeface="Cambria Math"/>
                                        <a:ea typeface="Cambria Math"/>
                                      </a:rPr>
                                      <m:t>𝝂</m:t>
                                    </m:r>
                                  </m:e>
                                  <m:sup>
                                    <m:r>
                                      <a:rPr lang="en-US" sz="1900" i="1">
                                        <a:latin typeface="Cambria Math"/>
                                      </a:rPr>
                                      <m:t>2</m:t>
                                    </m:r>
                                  </m:sup>
                                </m:sSup>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𝑍</m:t>
                                        </m:r>
                                      </m:e>
                                      <m:sub>
                                        <m:r>
                                          <a:rPr lang="en-US" sz="1900" i="1">
                                            <a:latin typeface="Cambria Math"/>
                                            <a:ea typeface="Cambria Math"/>
                                          </a:rPr>
                                          <m:t>𝐿</m:t>
                                        </m:r>
                                      </m:sub>
                                    </m:sSub>
                                  </m:e>
                                </m:d>
                                <m:r>
                                  <a:rPr lang="en-US" sz="1900" i="1">
                                    <a:latin typeface="Cambria Math"/>
                                    <a:ea typeface="Cambria Math"/>
                                  </a:rPr>
                                  <m:t>−</m:t>
                                </m:r>
                                <m:r>
                                  <a:rPr lang="en-US" sz="1900" i="1">
                                    <a:latin typeface="Cambria Math"/>
                                    <a:ea typeface="Cambria Math"/>
                                  </a:rPr>
                                  <m:t>𝑐</m:t>
                                </m:r>
                              </m:e>
                            </m:d>
                          </m:e>
                        </m:box>
                        <m:r>
                          <a:rPr lang="en-US" sz="1900" i="1">
                            <a:latin typeface="Cambria Math"/>
                            <a:ea typeface="Cambria Math"/>
                          </a:rPr>
                          <m:t>+</m:t>
                        </m:r>
                        <m:box>
                          <m:boxPr>
                            <m:ctrlPr>
                              <a:rPr lang="en-US" sz="1900" i="1">
                                <a:latin typeface="Cambria Math"/>
                                <a:ea typeface="Cambria Math"/>
                              </a:rPr>
                            </m:ctrlPr>
                          </m:boxPr>
                          <m:e>
                            <m:argPr>
                              <m:argSz m:val="-1"/>
                            </m:argPr>
                            <m:f>
                              <m:fPr>
                                <m:ctrlPr>
                                  <a:rPr lang="en-US" sz="1900" i="1">
                                    <a:latin typeface="Cambria Math"/>
                                    <a:ea typeface="Cambria Math"/>
                                  </a:rPr>
                                </m:ctrlPr>
                              </m:fPr>
                              <m:num>
                                <m:r>
                                  <a:rPr lang="en-US" sz="1900" i="1">
                                    <a:latin typeface="Cambria Math"/>
                                    <a:ea typeface="Cambria Math"/>
                                  </a:rPr>
                                  <m:t>𝑇</m:t>
                                </m:r>
                              </m:num>
                              <m:den>
                                <m:r>
                                  <a:rPr lang="en-US" sz="1900" i="1">
                                    <a:latin typeface="Cambria Math"/>
                                    <a:ea typeface="Cambria Math"/>
                                  </a:rPr>
                                  <m:t>𝐸</m:t>
                                </m:r>
                                <m:d>
                                  <m:dPr>
                                    <m:ctrlPr>
                                      <a:rPr lang="en-US" sz="1900" i="1">
                                        <a:latin typeface="Cambria Math"/>
                                        <a:ea typeface="Cambria Math"/>
                                      </a:rPr>
                                    </m:ctrlPr>
                                  </m:dPr>
                                  <m:e>
                                    <m:r>
                                      <a:rPr lang="en-US" sz="1900" i="1">
                                        <a:latin typeface="Cambria Math"/>
                                        <a:ea typeface="Cambria Math"/>
                                      </a:rPr>
                                      <m:t>𝑍</m:t>
                                    </m:r>
                                  </m:e>
                                </m:d>
                              </m:den>
                            </m:f>
                            <m:d>
                              <m:dPr>
                                <m:ctrlPr>
                                  <a:rPr lang="en-US" sz="1900" i="1">
                                    <a:latin typeface="Cambria Math"/>
                                    <a:ea typeface="Cambria Math"/>
                                  </a:rPr>
                                </m:ctrlPr>
                              </m:dPr>
                              <m:e>
                                <m:r>
                                  <a:rPr lang="en-US" sz="1900" i="1">
                                    <a:latin typeface="Cambria Math"/>
                                    <a:ea typeface="Cambria Math"/>
                                  </a:rPr>
                                  <m:t>1−</m:t>
                                </m:r>
                                <m:box>
                                  <m:boxPr>
                                    <m:ctrlPr>
                                      <a:rPr lang="en-US" sz="1900" i="1">
                                        <a:latin typeface="Cambria Math"/>
                                        <a:ea typeface="Cambria Math"/>
                                      </a:rPr>
                                    </m:ctrlPr>
                                  </m:boxPr>
                                  <m:e>
                                    <m:argPr>
                                      <m:argSz m:val="-1"/>
                                    </m:argPr>
                                    <m:f>
                                      <m:fPr>
                                        <m:ctrlPr>
                                          <a:rPr lang="en-US" sz="1900" i="1">
                                            <a:latin typeface="Cambria Math"/>
                                            <a:ea typeface="Cambria Math"/>
                                          </a:rPr>
                                        </m:ctrlPr>
                                      </m:fPr>
                                      <m:num>
                                        <m:r>
                                          <a:rPr lang="en-US" sz="1900" i="1">
                                            <a:latin typeface="Cambria Math"/>
                                            <a:ea typeface="Cambria Math"/>
                                          </a:rPr>
                                          <m:t>𝐸</m:t>
                                        </m:r>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𝑍</m:t>
                                                </m:r>
                                              </m:e>
                                              <m:sub>
                                                <m:r>
                                                  <a:rPr lang="en-US" sz="1900" i="1">
                                                    <a:latin typeface="Cambria Math"/>
                                                    <a:ea typeface="Cambria Math"/>
                                                  </a:rPr>
                                                  <m:t>𝐿</m:t>
                                                </m:r>
                                              </m:sub>
                                            </m:sSub>
                                          </m:e>
                                        </m:d>
                                      </m:num>
                                      <m:den>
                                        <m:r>
                                          <a:rPr lang="en-US" sz="1900" i="1">
                                            <a:latin typeface="Cambria Math"/>
                                            <a:ea typeface="Cambria Math"/>
                                          </a:rPr>
                                          <m:t>𝐸</m:t>
                                        </m:r>
                                        <m:d>
                                          <m:dPr>
                                            <m:ctrlPr>
                                              <a:rPr lang="en-US" sz="1900" i="1">
                                                <a:latin typeface="Cambria Math"/>
                                                <a:ea typeface="Cambria Math"/>
                                              </a:rPr>
                                            </m:ctrlPr>
                                          </m:dPr>
                                          <m:e>
                                            <m:r>
                                              <a:rPr lang="en-US" sz="1900" i="1">
                                                <a:latin typeface="Cambria Math"/>
                                                <a:ea typeface="Cambria Math"/>
                                              </a:rPr>
                                              <m:t>𝑍</m:t>
                                            </m:r>
                                          </m:e>
                                        </m:d>
                                      </m:den>
                                    </m:f>
                                  </m:e>
                                </m:box>
                              </m:e>
                            </m:d>
                          </m:e>
                        </m:box>
                      </m:e>
                    </m:rad>
                  </m:oMath>
                </a14:m>
                <a:r>
                  <a:rPr lang="en-GB" sz="1900" dirty="0"/>
                  <a:t>  (*)</a:t>
                </a:r>
              </a:p>
              <a:p>
                <a:pPr lvl="3"/>
                <a:endParaRPr lang="en-GB" sz="1900" dirty="0"/>
              </a:p>
              <a:p>
                <a:pPr marL="265112" lvl="3" indent="0">
                  <a:buNone/>
                </a:pPr>
                <a:endParaRPr lang="en-US" sz="1900" i="1" dirty="0" smtClean="0">
                  <a:latin typeface="Cambria Math"/>
                </a:endParaRPr>
              </a:p>
              <a:p>
                <a:pPr marL="265112" lvl="3" indent="0">
                  <a:buNone/>
                </a:pPr>
                <a14:m>
                  <m:oMathPara xmlns:m="http://schemas.openxmlformats.org/officeDocument/2006/math">
                    <m:oMathParaPr>
                      <m:jc m:val="centerGroup"/>
                    </m:oMathParaPr>
                    <m:oMath xmlns:m="http://schemas.openxmlformats.org/officeDocument/2006/math">
                      <m:rad>
                        <m:radPr>
                          <m:degHide m:val="on"/>
                          <m:ctrlPr>
                            <a:rPr lang="en-GB" sz="1900" i="1">
                              <a:latin typeface="Cambria Math"/>
                            </a:rPr>
                          </m:ctrlPr>
                        </m:radPr>
                        <m:deg/>
                        <m:e>
                          <m:r>
                            <a:rPr lang="en-US" sz="1900" i="1">
                              <a:latin typeface="Cambria Math"/>
                            </a:rPr>
                            <m:t>𝑐</m:t>
                          </m:r>
                        </m:e>
                      </m:rad>
                      <m:r>
                        <a:rPr lang="en-GB" sz="1900" i="1">
                          <a:latin typeface="Cambria Math"/>
                          <a:ea typeface="Cambria Math"/>
                        </a:rPr>
                        <m:t>≤</m:t>
                      </m:r>
                      <m:r>
                        <a:rPr lang="en-US" sz="1900" b="1" i="1">
                          <a:latin typeface="Cambria Math"/>
                          <a:ea typeface="Cambria Math"/>
                        </a:rPr>
                        <m:t>𝝂</m:t>
                      </m:r>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𝑍</m:t>
                              </m:r>
                            </m:e>
                            <m:sub>
                              <m:r>
                                <a:rPr lang="en-US" sz="1900" i="1">
                                  <a:latin typeface="Cambria Math"/>
                                  <a:ea typeface="Cambria Math"/>
                                </a:rPr>
                                <m:t>𝑆</m:t>
                              </m:r>
                            </m:sub>
                          </m:sSub>
                        </m:e>
                      </m:d>
                      <m:r>
                        <a:rPr lang="en-US" sz="1900" i="1">
                          <a:latin typeface="Cambria Math"/>
                          <a:ea typeface="Cambria Math"/>
                        </a:rPr>
                        <m:t>≤</m:t>
                      </m:r>
                      <m:rad>
                        <m:radPr>
                          <m:degHide m:val="on"/>
                          <m:ctrlPr>
                            <a:rPr lang="en-US" sz="1900" i="1">
                              <a:latin typeface="Cambria Math"/>
                              <a:ea typeface="Cambria Math"/>
                            </a:rPr>
                          </m:ctrlPr>
                        </m:radPr>
                        <m:deg/>
                        <m:e>
                          <m:r>
                            <a:rPr lang="en-US" sz="1900" i="1">
                              <a:latin typeface="Cambria Math"/>
                            </a:rPr>
                            <m:t>𝑐</m:t>
                          </m:r>
                          <m:r>
                            <a:rPr lang="en-US" sz="1900" i="1">
                              <a:latin typeface="Cambria Math"/>
                              <a:ea typeface="Cambria Math"/>
                            </a:rPr>
                            <m:t>+</m:t>
                          </m:r>
                          <m:box>
                            <m:boxPr>
                              <m:ctrlPr>
                                <a:rPr lang="en-US" sz="1900" i="1">
                                  <a:latin typeface="Cambria Math"/>
                                  <a:ea typeface="Cambria Math"/>
                                </a:rPr>
                              </m:ctrlPr>
                            </m:boxPr>
                            <m:e>
                              <m:argPr>
                                <m:argSz m:val="-1"/>
                              </m:argPr>
                              <m:f>
                                <m:fPr>
                                  <m:ctrlPr>
                                    <a:rPr lang="en-US" sz="1900" i="1">
                                      <a:latin typeface="Cambria Math"/>
                                      <a:ea typeface="Cambria Math"/>
                                    </a:rPr>
                                  </m:ctrlPr>
                                </m:fPr>
                                <m:num>
                                  <m:r>
                                    <a:rPr lang="en-US" sz="1900" i="1">
                                      <a:latin typeface="Cambria Math"/>
                                      <a:ea typeface="Cambria Math"/>
                                    </a:rPr>
                                    <m:t>𝑇</m:t>
                                  </m:r>
                                </m:num>
                                <m:den>
                                  <m:r>
                                    <a:rPr lang="en-US" sz="1900" i="1">
                                      <a:latin typeface="Cambria Math"/>
                                      <a:ea typeface="Cambria Math"/>
                                    </a:rPr>
                                    <m:t>𝐸</m:t>
                                  </m:r>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𝑍</m:t>
                                          </m:r>
                                        </m:e>
                                        <m:sub>
                                          <m:r>
                                            <a:rPr lang="en-US" sz="1900" i="1">
                                              <a:latin typeface="Cambria Math"/>
                                              <a:ea typeface="Cambria Math"/>
                                            </a:rPr>
                                            <m:t>𝑆</m:t>
                                          </m:r>
                                        </m:sub>
                                      </m:sSub>
                                    </m:e>
                                  </m:d>
                                </m:den>
                              </m:f>
                            </m:e>
                          </m:box>
                        </m:e>
                      </m:rad>
                    </m:oMath>
                  </m:oMathPara>
                </a14:m>
                <a:endParaRPr lang="en-GB" sz="1900" dirty="0"/>
              </a:p>
              <a:p>
                <a:pPr lvl="2"/>
                <a:r>
                  <a:rPr lang="en-GB" sz="1900" dirty="0"/>
                  <a:t>Inequal</a:t>
                </a:r>
                <a:r>
                  <a:rPr lang="en-GB" sz="1900" dirty="0" smtClean="0"/>
                  <a:t>ity </a:t>
                </a:r>
                <a:r>
                  <a:rPr lang="en-GB" sz="1900" dirty="0"/>
                  <a:t>is sharp.</a:t>
                </a:r>
              </a:p>
              <a:p>
                <a:pPr lvl="2"/>
                <a:endParaRPr lang="en-GB" sz="1900" dirty="0"/>
              </a:p>
              <a:p>
                <a:pPr lvl="2"/>
                <a:r>
                  <a:rPr lang="en-GB" sz="1900" b="1" dirty="0"/>
                  <a:t>Proof :</a:t>
                </a:r>
                <a:r>
                  <a:rPr lang="en-GB" sz="1900" dirty="0"/>
                  <a:t>  Dividing the total variation equation by </a:t>
                </a:r>
                <a14:m>
                  <m:oMath xmlns:m="http://schemas.openxmlformats.org/officeDocument/2006/math">
                    <m:sSup>
                      <m:sSupPr>
                        <m:ctrlPr>
                          <a:rPr lang="en-GB" sz="1900" i="1">
                            <a:latin typeface="Cambria Math"/>
                          </a:rPr>
                        </m:ctrlPr>
                      </m:sSupPr>
                      <m:e>
                        <m:r>
                          <a:rPr lang="en-US" sz="1900" i="1">
                            <a:latin typeface="Cambria Math"/>
                            <a:ea typeface="Cambria Math"/>
                          </a:rPr>
                          <m:t>𝐸</m:t>
                        </m:r>
                      </m:e>
                      <m:sup>
                        <m:r>
                          <a:rPr lang="en-US" sz="1900" i="1">
                            <a:latin typeface="Cambria Math"/>
                          </a:rPr>
                          <m:t>2</m:t>
                        </m:r>
                      </m:sup>
                    </m:sSup>
                    <m:d>
                      <m:dPr>
                        <m:ctrlPr>
                          <a:rPr lang="en-GB" sz="1900" i="1">
                            <a:latin typeface="Cambria Math"/>
                          </a:rPr>
                        </m:ctrlPr>
                      </m:dPr>
                      <m:e>
                        <m:r>
                          <a:rPr lang="en-US" sz="1900" i="1">
                            <a:latin typeface="Cambria Math"/>
                          </a:rPr>
                          <m:t>𝑍</m:t>
                        </m:r>
                      </m:e>
                    </m:d>
                  </m:oMath>
                </a14:m>
                <a:r>
                  <a:rPr lang="en-GB" sz="1900" dirty="0"/>
                  <a:t> immediately gives the left-hand inequality in (*).  </a:t>
                </a:r>
              </a:p>
              <a:p>
                <a:pPr marL="0" lvl="2" indent="0">
                  <a:buNone/>
                </a:pPr>
                <a:endParaRPr lang="en-GB" sz="1900" dirty="0"/>
              </a:p>
              <a:p>
                <a:pPr marL="0" lvl="2" indent="0">
                  <a:buNone/>
                </a:pPr>
                <a:r>
                  <a:rPr lang="en-GB" sz="1900" dirty="0"/>
                  <a:t> To prove the right-hand side, must show </a:t>
                </a:r>
                <a:r>
                  <a:rPr lang="en-GB" sz="1900" dirty="0" smtClean="0"/>
                  <a:t>that</a:t>
                </a:r>
              </a:p>
              <a:p>
                <a:pPr marL="0" lvl="2" indent="0">
                  <a:buNone/>
                </a:pPr>
                <a:endParaRPr lang="en-GB" sz="1900" dirty="0"/>
              </a:p>
              <a:p>
                <a:pPr marL="0" lvl="2" indent="0">
                  <a:buNone/>
                </a:pPr>
                <a:r>
                  <a:rPr lang="en-GB" sz="1900" dirty="0"/>
                  <a:t>	</a:t>
                </a:r>
                <a:r>
                  <a:rPr lang="en-GB" sz="1900" dirty="0"/>
                  <a:t> </a:t>
                </a:r>
                <a14:m>
                  <m:oMath xmlns:m="http://schemas.openxmlformats.org/officeDocument/2006/math">
                    <m:f>
                      <m:fPr>
                        <m:ctrlPr>
                          <a:rPr lang="en-US" sz="1900" i="1">
                            <a:latin typeface="Cambria Math"/>
                          </a:rPr>
                        </m:ctrlPr>
                      </m:fPr>
                      <m:num>
                        <m:sSup>
                          <m:sSupPr>
                            <m:ctrlPr>
                              <a:rPr lang="en-US" sz="1900" i="1">
                                <a:latin typeface="Cambria Math"/>
                              </a:rPr>
                            </m:ctrlPr>
                          </m:sSupPr>
                          <m:e>
                            <m:r>
                              <a:rPr lang="en-US" sz="1900" i="1">
                                <a:latin typeface="Cambria Math"/>
                                <a:ea typeface="Cambria Math"/>
                              </a:rPr>
                              <m:t>𝐸</m:t>
                            </m:r>
                          </m:e>
                          <m:sup>
                            <m:r>
                              <a:rPr lang="en-US" sz="1900" i="1">
                                <a:latin typeface="Cambria Math"/>
                              </a:rPr>
                              <m:t>2</m:t>
                            </m:r>
                          </m:sup>
                        </m:sSup>
                        <m:d>
                          <m:dPr>
                            <m:ctrlPr>
                              <a:rPr lang="en-US" sz="1900" i="1">
                                <a:latin typeface="Cambria Math"/>
                              </a:rPr>
                            </m:ctrlPr>
                          </m:dPr>
                          <m:e>
                            <m:sSub>
                              <m:sSubPr>
                                <m:ctrlPr>
                                  <a:rPr lang="en-US" sz="1900" i="1">
                                    <a:latin typeface="Cambria Math"/>
                                  </a:rPr>
                                </m:ctrlPr>
                              </m:sSubPr>
                              <m:e>
                                <m:r>
                                  <a:rPr lang="en-US" sz="1900" i="1">
                                    <a:latin typeface="Cambria Math"/>
                                  </a:rPr>
                                  <m:t>𝑍</m:t>
                                </m:r>
                              </m:e>
                              <m:sub>
                                <m:r>
                                  <a:rPr lang="en-US" sz="1900" i="1">
                                    <a:latin typeface="Cambria Math"/>
                                  </a:rPr>
                                  <m:t>𝑆</m:t>
                                </m:r>
                              </m:sub>
                            </m:sSub>
                          </m:e>
                        </m:d>
                      </m:num>
                      <m:den>
                        <m:sSup>
                          <m:sSupPr>
                            <m:ctrlPr>
                              <a:rPr lang="en-US" sz="1900" i="1">
                                <a:latin typeface="Cambria Math"/>
                              </a:rPr>
                            </m:ctrlPr>
                          </m:sSupPr>
                          <m:e>
                            <m:r>
                              <a:rPr lang="en-US" sz="1900" i="1">
                                <a:latin typeface="Cambria Math"/>
                                <a:ea typeface="Cambria Math"/>
                              </a:rPr>
                              <m:t>𝐸</m:t>
                            </m:r>
                          </m:e>
                          <m:sup>
                            <m:r>
                              <a:rPr lang="en-US" sz="1900" i="1">
                                <a:latin typeface="Cambria Math"/>
                              </a:rPr>
                              <m:t>2</m:t>
                            </m:r>
                          </m:sup>
                        </m:sSup>
                        <m:d>
                          <m:dPr>
                            <m:ctrlPr>
                              <a:rPr lang="en-US" sz="1900" i="1">
                                <a:latin typeface="Cambria Math"/>
                              </a:rPr>
                            </m:ctrlPr>
                          </m:dPr>
                          <m:e>
                            <m:r>
                              <a:rPr lang="en-US" sz="1900" i="1">
                                <a:latin typeface="Cambria Math"/>
                              </a:rPr>
                              <m:t>𝑍</m:t>
                            </m:r>
                          </m:e>
                        </m:d>
                      </m:den>
                    </m:f>
                    <m:d>
                      <m:dPr>
                        <m:ctrlPr>
                          <a:rPr lang="en-US" sz="1900" i="1">
                            <a:latin typeface="Cambria Math"/>
                          </a:rPr>
                        </m:ctrlPr>
                      </m:dPr>
                      <m:e>
                        <m:sSup>
                          <m:sSupPr>
                            <m:ctrlPr>
                              <a:rPr lang="en-US" sz="1900" i="1">
                                <a:latin typeface="Cambria Math"/>
                              </a:rPr>
                            </m:ctrlPr>
                          </m:sSupPr>
                          <m:e>
                            <m:r>
                              <a:rPr lang="en-US" sz="1900" b="1" i="1">
                                <a:latin typeface="Cambria Math"/>
                                <a:ea typeface="Cambria Math"/>
                              </a:rPr>
                              <m:t>𝝂</m:t>
                            </m:r>
                          </m:e>
                          <m:sup>
                            <m:r>
                              <a:rPr lang="en-US" sz="1900" i="1">
                                <a:latin typeface="Cambria Math"/>
                              </a:rPr>
                              <m:t>2</m:t>
                            </m:r>
                          </m:sup>
                        </m:sSup>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𝑍</m:t>
                                </m:r>
                              </m:e>
                              <m:sub>
                                <m:r>
                                  <a:rPr lang="en-US" sz="1900" i="1">
                                    <a:latin typeface="Cambria Math"/>
                                    <a:ea typeface="Cambria Math"/>
                                  </a:rPr>
                                  <m:t>𝑆</m:t>
                                </m:r>
                              </m:sub>
                            </m:sSub>
                          </m:e>
                        </m:d>
                        <m:r>
                          <a:rPr lang="en-US" sz="1900" i="1">
                            <a:latin typeface="Cambria Math"/>
                            <a:ea typeface="Cambria Math"/>
                          </a:rPr>
                          <m:t>−</m:t>
                        </m:r>
                        <m:r>
                          <a:rPr lang="en-US" sz="1900" i="1">
                            <a:latin typeface="Cambria Math"/>
                            <a:ea typeface="Cambria Math"/>
                          </a:rPr>
                          <m:t>𝑐</m:t>
                        </m:r>
                      </m:e>
                    </m:d>
                    <m:r>
                      <a:rPr lang="en-US" sz="1900" i="1">
                        <a:latin typeface="Cambria Math"/>
                        <a:ea typeface="Cambria Math"/>
                      </a:rPr>
                      <m:t>≤</m:t>
                    </m:r>
                    <m:f>
                      <m:fPr>
                        <m:ctrlPr>
                          <a:rPr lang="en-US" sz="1900" i="1">
                            <a:latin typeface="Cambria Math"/>
                            <a:ea typeface="Cambria Math"/>
                          </a:rPr>
                        </m:ctrlPr>
                      </m:fPr>
                      <m:num>
                        <m:r>
                          <a:rPr lang="en-US" sz="1900" i="1">
                            <a:latin typeface="Cambria Math"/>
                            <a:ea typeface="Cambria Math"/>
                          </a:rPr>
                          <m:t>𝑇</m:t>
                        </m:r>
                      </m:num>
                      <m:den>
                        <m:r>
                          <a:rPr lang="en-US" sz="1900" i="1">
                            <a:latin typeface="Cambria Math"/>
                            <a:ea typeface="Cambria Math"/>
                          </a:rPr>
                          <m:t>𝐸</m:t>
                        </m:r>
                        <m:d>
                          <m:dPr>
                            <m:ctrlPr>
                              <a:rPr lang="en-US" sz="1900" i="1">
                                <a:latin typeface="Cambria Math"/>
                                <a:ea typeface="Cambria Math"/>
                              </a:rPr>
                            </m:ctrlPr>
                          </m:dPr>
                          <m:e>
                            <m:r>
                              <a:rPr lang="en-US" sz="1900" i="1">
                                <a:latin typeface="Cambria Math"/>
                                <a:ea typeface="Cambria Math"/>
                              </a:rPr>
                              <m:t>𝑍</m:t>
                            </m:r>
                          </m:e>
                        </m:d>
                      </m:den>
                    </m:f>
                    <m:d>
                      <m:dPr>
                        <m:ctrlPr>
                          <a:rPr lang="en-US" sz="1900" i="1">
                            <a:latin typeface="Cambria Math"/>
                            <a:ea typeface="Cambria Math"/>
                          </a:rPr>
                        </m:ctrlPr>
                      </m:dPr>
                      <m:e>
                        <m:r>
                          <a:rPr lang="en-US" sz="1900" i="1">
                            <a:latin typeface="Cambria Math"/>
                            <a:ea typeface="Cambria Math"/>
                          </a:rPr>
                          <m:t>1−</m:t>
                        </m:r>
                        <m:box>
                          <m:boxPr>
                            <m:ctrlPr>
                              <a:rPr lang="en-US" sz="1900" i="1">
                                <a:latin typeface="Cambria Math"/>
                                <a:ea typeface="Cambria Math"/>
                              </a:rPr>
                            </m:ctrlPr>
                          </m:boxPr>
                          <m:e>
                            <m:argPr>
                              <m:argSz m:val="-1"/>
                            </m:argPr>
                            <m:f>
                              <m:fPr>
                                <m:ctrlPr>
                                  <a:rPr lang="en-US" sz="1900" i="1">
                                    <a:latin typeface="Cambria Math"/>
                                    <a:ea typeface="Cambria Math"/>
                                  </a:rPr>
                                </m:ctrlPr>
                              </m:fPr>
                              <m:num>
                                <m:r>
                                  <a:rPr lang="en-US" sz="1900" i="1">
                                    <a:latin typeface="Cambria Math"/>
                                    <a:ea typeface="Cambria Math"/>
                                  </a:rPr>
                                  <m:t>𝐸</m:t>
                                </m:r>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𝑍</m:t>
                                        </m:r>
                                      </m:e>
                                      <m:sub>
                                        <m:r>
                                          <a:rPr lang="en-US" sz="1900" i="1">
                                            <a:latin typeface="Cambria Math"/>
                                            <a:ea typeface="Cambria Math"/>
                                          </a:rPr>
                                          <m:t>𝐿</m:t>
                                        </m:r>
                                      </m:sub>
                                    </m:sSub>
                                  </m:e>
                                </m:d>
                              </m:num>
                              <m:den>
                                <m:r>
                                  <a:rPr lang="en-US" sz="1900" i="1">
                                    <a:latin typeface="Cambria Math"/>
                                    <a:ea typeface="Cambria Math"/>
                                  </a:rPr>
                                  <m:t>𝐸</m:t>
                                </m:r>
                                <m:d>
                                  <m:dPr>
                                    <m:ctrlPr>
                                      <a:rPr lang="en-US" sz="1900" i="1">
                                        <a:latin typeface="Cambria Math"/>
                                        <a:ea typeface="Cambria Math"/>
                                      </a:rPr>
                                    </m:ctrlPr>
                                  </m:dPr>
                                  <m:e>
                                    <m:r>
                                      <a:rPr lang="en-US" sz="1900" i="1">
                                        <a:latin typeface="Cambria Math"/>
                                        <a:ea typeface="Cambria Math"/>
                                      </a:rPr>
                                      <m:t>𝑍</m:t>
                                    </m:r>
                                  </m:e>
                                </m:d>
                              </m:den>
                            </m:f>
                          </m:e>
                        </m:box>
                      </m:e>
                    </m:d>
                  </m:oMath>
                </a14:m>
                <a:r>
                  <a:rPr lang="en-GB" sz="1900" dirty="0"/>
                  <a:t>, which reduces to  </a:t>
                </a:r>
                <a:endParaRPr lang="en-GB" sz="1900" dirty="0" smtClean="0"/>
              </a:p>
              <a:p>
                <a:pPr marL="0" lvl="2" indent="0">
                  <a:buNone/>
                </a:pPr>
                <a:endParaRPr lang="en-GB" sz="1900" dirty="0"/>
              </a:p>
              <a:p>
                <a:pPr marL="0" lvl="2" indent="0">
                  <a:buNone/>
                </a:pPr>
                <a:r>
                  <a:rPr lang="en-GB" sz="1900" dirty="0"/>
                  <a:t>			</a:t>
                </a:r>
              </a:p>
              <a:p>
                <a:pPr marL="0" lvl="2" indent="0">
                  <a:buNone/>
                </a:pPr>
                <a:r>
                  <a:rPr lang="en-GB" sz="1900" dirty="0"/>
                  <a:t>	</a:t>
                </a:r>
                <a14:m>
                  <m:oMath xmlns:m="http://schemas.openxmlformats.org/officeDocument/2006/math">
                    <m:d>
                      <m:dPr>
                        <m:ctrlPr>
                          <a:rPr lang="en-US" sz="1900" i="1">
                            <a:latin typeface="Cambria Math"/>
                          </a:rPr>
                        </m:ctrlPr>
                      </m:dPr>
                      <m:e>
                        <m:sSup>
                          <m:sSupPr>
                            <m:ctrlPr>
                              <a:rPr lang="en-US" sz="1900" i="1">
                                <a:latin typeface="Cambria Math"/>
                              </a:rPr>
                            </m:ctrlPr>
                          </m:sSupPr>
                          <m:e>
                            <m:r>
                              <a:rPr lang="en-US" sz="1900" b="1" i="1">
                                <a:latin typeface="Cambria Math"/>
                                <a:ea typeface="Cambria Math"/>
                              </a:rPr>
                              <m:t>𝝂</m:t>
                            </m:r>
                          </m:e>
                          <m:sup>
                            <m:r>
                              <a:rPr lang="en-US" sz="1900" i="1">
                                <a:latin typeface="Cambria Math"/>
                              </a:rPr>
                              <m:t>2</m:t>
                            </m:r>
                          </m:sup>
                        </m:sSup>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𝑍</m:t>
                                </m:r>
                              </m:e>
                              <m:sub>
                                <m:r>
                                  <a:rPr lang="en-US" sz="1900" i="1">
                                    <a:latin typeface="Cambria Math"/>
                                    <a:ea typeface="Cambria Math"/>
                                  </a:rPr>
                                  <m:t>𝑆</m:t>
                                </m:r>
                              </m:sub>
                            </m:sSub>
                          </m:e>
                        </m:d>
                        <m:r>
                          <a:rPr lang="en-US" sz="1900" i="1">
                            <a:latin typeface="Cambria Math"/>
                            <a:ea typeface="Cambria Math"/>
                          </a:rPr>
                          <m:t>−</m:t>
                        </m:r>
                        <m:r>
                          <a:rPr lang="en-US" sz="1900" i="1">
                            <a:latin typeface="Cambria Math"/>
                            <a:ea typeface="Cambria Math"/>
                          </a:rPr>
                          <m:t>𝑐</m:t>
                        </m:r>
                      </m:e>
                    </m:d>
                    <m:r>
                      <a:rPr lang="en-US" sz="1900" i="1">
                        <a:latin typeface="Cambria Math"/>
                        <a:ea typeface="Cambria Math"/>
                      </a:rPr>
                      <m:t>≤</m:t>
                    </m:r>
                    <m:f>
                      <m:fPr>
                        <m:ctrlPr>
                          <a:rPr lang="en-US" sz="1900" i="1">
                            <a:latin typeface="Cambria Math"/>
                            <a:ea typeface="Cambria Math"/>
                          </a:rPr>
                        </m:ctrlPr>
                      </m:fPr>
                      <m:num>
                        <m:r>
                          <a:rPr lang="en-US" sz="1900" i="1">
                            <a:latin typeface="Cambria Math"/>
                            <a:ea typeface="Cambria Math"/>
                          </a:rPr>
                          <m:t>𝑇</m:t>
                        </m:r>
                      </m:num>
                      <m:den>
                        <m:r>
                          <a:rPr lang="en-US" sz="1900" i="1">
                            <a:latin typeface="Cambria Math"/>
                            <a:ea typeface="Cambria Math"/>
                          </a:rPr>
                          <m:t>𝐸</m:t>
                        </m:r>
                        <m:d>
                          <m:dPr>
                            <m:ctrlPr>
                              <a:rPr lang="en-US" sz="1900" i="1">
                                <a:latin typeface="Cambria Math"/>
                                <a:ea typeface="Cambria Math"/>
                              </a:rPr>
                            </m:ctrlPr>
                          </m:dPr>
                          <m:e>
                            <m:sSub>
                              <m:sSubPr>
                                <m:ctrlPr>
                                  <a:rPr lang="en-US" sz="1900" i="1">
                                    <a:latin typeface="Cambria Math"/>
                                    <a:ea typeface="Cambria Math"/>
                                  </a:rPr>
                                </m:ctrlPr>
                              </m:sSubPr>
                              <m:e>
                                <m:r>
                                  <a:rPr lang="en-US" sz="1900" i="1">
                                    <a:latin typeface="Cambria Math"/>
                                    <a:ea typeface="Cambria Math"/>
                                  </a:rPr>
                                  <m:t>𝑍</m:t>
                                </m:r>
                              </m:e>
                              <m:sub>
                                <m:r>
                                  <a:rPr lang="en-US" sz="1900" i="1">
                                    <a:latin typeface="Cambria Math"/>
                                    <a:ea typeface="Cambria Math"/>
                                  </a:rPr>
                                  <m:t>𝑆</m:t>
                                </m:r>
                              </m:sub>
                            </m:sSub>
                          </m:e>
                        </m:d>
                      </m:den>
                    </m:f>
                  </m:oMath>
                </a14:m>
                <a:endParaRPr lang="en-GB" sz="1900" dirty="0"/>
              </a:p>
              <a:p>
                <a:pPr marL="0" lvl="2" indent="0">
                  <a:buNone/>
                </a:pPr>
                <a:endParaRPr lang="en-GB"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4000" y="1257300"/>
                <a:ext cx="9683999" cy="5581488"/>
              </a:xfrm>
              <a:blipFill rotWithShape="1">
                <a:blip r:embed="rId2"/>
                <a:stretch>
                  <a:fillRect l="-1448" t="-1747"/>
                </a:stretch>
              </a:blipFill>
            </p:spPr>
            <p:txBody>
              <a:bodyPr/>
              <a:lstStyle/>
              <a:p>
                <a:r>
                  <a:rPr lang="en-US">
                    <a:noFill/>
                  </a:rPr>
                  <a:t> </a:t>
                </a:r>
              </a:p>
            </p:txBody>
          </p:sp>
        </mc:Fallback>
      </mc:AlternateContent>
      <p:sp>
        <p:nvSpPr>
          <p:cNvPr id="4" name="Title 3"/>
          <p:cNvSpPr>
            <a:spLocks noGrp="1"/>
          </p:cNvSpPr>
          <p:nvPr>
            <p:ph type="title"/>
          </p:nvPr>
        </p:nvSpPr>
        <p:spPr/>
        <p:txBody>
          <a:bodyPr/>
          <a:lstStyle/>
          <a:p>
            <a:pPr marL="265176" indent="-265176">
              <a:spcBef>
                <a:spcPts val="2400"/>
              </a:spcBef>
            </a:pPr>
            <a:r>
              <a:rPr lang="en-GB" b="1" cap="none" dirty="0" smtClean="0">
                <a:solidFill>
                  <a:schemeClr val="accent2"/>
                </a:solidFill>
              </a:rPr>
              <a:t>CV Interval</a:t>
            </a:r>
            <a:endParaRPr lang="en-GB"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7</a:t>
            </a:fld>
            <a:endParaRPr lang="en-GB"/>
          </a:p>
        </p:txBody>
      </p:sp>
    </p:spTree>
    <p:extLst>
      <p:ext uri="{BB962C8B-B14F-4D97-AF65-F5344CB8AC3E}">
        <p14:creationId xmlns:p14="http://schemas.microsoft.com/office/powerpoint/2010/main" val="24123135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4000" y="1257300"/>
                <a:ext cx="9905274" cy="5581488"/>
              </a:xfrm>
            </p:spPr>
            <p:txBody>
              <a:bodyPr/>
              <a:lstStyle/>
              <a:p>
                <a:pPr marL="0" lvl="2" indent="0">
                  <a:buNone/>
                </a:pPr>
                <a:r>
                  <a:rPr lang="en-GB" sz="2000" dirty="0"/>
                  <a:t>We use the following:</a:t>
                </a:r>
              </a:p>
              <a:p>
                <a:pPr marL="0" lvl="2" indent="0">
                  <a:buNone/>
                </a:pPr>
                <a:endParaRPr lang="en-GB" sz="2000" b="1" dirty="0"/>
              </a:p>
              <a:p>
                <a:pPr marL="0" lvl="2" indent="0">
                  <a:buNone/>
                </a:pPr>
                <a:r>
                  <a:rPr lang="en-GB" sz="2000" b="1" dirty="0"/>
                  <a:t>Fact</a:t>
                </a:r>
                <a:r>
                  <a:rPr lang="en-GB" sz="2000" dirty="0"/>
                  <a:t>: If </a:t>
                </a:r>
                <a14:m>
                  <m:oMath xmlns:m="http://schemas.openxmlformats.org/officeDocument/2006/math">
                    <m:r>
                      <a:rPr lang="en-US" sz="2000" i="1">
                        <a:latin typeface="Cambria Math"/>
                      </a:rPr>
                      <m:t>𝑌</m:t>
                    </m:r>
                  </m:oMath>
                </a14:m>
                <a:r>
                  <a:rPr lang="en-GB" sz="2000" dirty="0"/>
                  <a:t> is a non-negative random variable with support on </a:t>
                </a:r>
                <a14:m>
                  <m:oMath xmlns:m="http://schemas.openxmlformats.org/officeDocument/2006/math">
                    <m:d>
                      <m:dPr>
                        <m:begChr m:val="["/>
                        <m:endChr m:val="]"/>
                        <m:ctrlPr>
                          <a:rPr lang="en-GB" sz="2000" i="1">
                            <a:latin typeface="Cambria Math"/>
                          </a:rPr>
                        </m:ctrlPr>
                      </m:dPr>
                      <m:e>
                        <m:r>
                          <a:rPr lang="en-US" sz="2000" i="1">
                            <a:latin typeface="Cambria Math"/>
                          </a:rPr>
                          <m:t>0,</m:t>
                        </m:r>
                        <m:r>
                          <a:rPr lang="en-US" sz="2000" i="1">
                            <a:latin typeface="Cambria Math"/>
                            <a:ea typeface="Cambria Math"/>
                          </a:rPr>
                          <m:t>𝑇</m:t>
                        </m:r>
                      </m:e>
                    </m:d>
                    <m:r>
                      <a:rPr lang="en-US" sz="2000">
                        <a:latin typeface="Cambria Math"/>
                      </a:rPr>
                      <m:t> </m:t>
                    </m:r>
                  </m:oMath>
                </a14:m>
                <a:r>
                  <a:rPr lang="en-GB" sz="2000" dirty="0"/>
                  <a:t>,then</a:t>
                </a:r>
                <a:r>
                  <a:rPr lang="en-GB" sz="2000" dirty="0"/>
                  <a:t> </a:t>
                </a:r>
                <a:endParaRPr lang="en-US" sz="2000" i="1" dirty="0" smtClean="0">
                  <a:latin typeface="Cambria Math"/>
                </a:endParaRPr>
              </a:p>
              <a:p>
                <a:pPr marL="0" lvl="2" indent="0">
                  <a:buNone/>
                </a:pPr>
                <a14:m>
                  <m:oMath xmlns:m="http://schemas.openxmlformats.org/officeDocument/2006/math">
                    <m:r>
                      <a:rPr lang="en-US" sz="2000" i="1">
                        <a:latin typeface="Cambria Math"/>
                      </a:rPr>
                      <m:t>𝑉𝑎𝑟</m:t>
                    </m:r>
                    <m:d>
                      <m:dPr>
                        <m:ctrlPr>
                          <a:rPr lang="en-GB" sz="2000" i="1">
                            <a:latin typeface="Cambria Math"/>
                          </a:rPr>
                        </m:ctrlPr>
                      </m:dPr>
                      <m:e>
                        <m:r>
                          <a:rPr lang="en-US" sz="2000" i="1">
                            <a:latin typeface="Cambria Math"/>
                          </a:rPr>
                          <m:t>𝑌</m:t>
                        </m:r>
                      </m:e>
                    </m:d>
                    <m:r>
                      <a:rPr lang="en-US" sz="2000" i="1">
                        <a:latin typeface="Cambria Math"/>
                        <a:ea typeface="Cambria Math"/>
                      </a:rPr>
                      <m:t>≤</m:t>
                    </m:r>
                    <m:r>
                      <a:rPr lang="en-US" sz="2000" i="1">
                        <a:latin typeface="Cambria Math"/>
                        <a:ea typeface="Cambria Math"/>
                      </a:rPr>
                      <m:t>𝐸</m:t>
                    </m:r>
                    <m:d>
                      <m:dPr>
                        <m:ctrlPr>
                          <a:rPr lang="en-US" sz="2000" i="1">
                            <a:latin typeface="Cambria Math"/>
                            <a:ea typeface="Cambria Math"/>
                          </a:rPr>
                        </m:ctrlPr>
                      </m:dPr>
                      <m:e>
                        <m:r>
                          <a:rPr lang="en-US" sz="2000" i="1">
                            <a:latin typeface="Cambria Math"/>
                            <a:ea typeface="Cambria Math"/>
                          </a:rPr>
                          <m:t>𝑌</m:t>
                        </m:r>
                      </m:e>
                    </m:d>
                    <m:d>
                      <m:dPr>
                        <m:ctrlPr>
                          <a:rPr lang="en-US" sz="2000" i="1">
                            <a:latin typeface="Cambria Math"/>
                            <a:ea typeface="Cambria Math"/>
                          </a:rPr>
                        </m:ctrlPr>
                      </m:dPr>
                      <m:e>
                        <m:r>
                          <a:rPr lang="en-US" sz="2000" i="1">
                            <a:latin typeface="Cambria Math"/>
                            <a:ea typeface="Cambria Math"/>
                          </a:rPr>
                          <m:t>𝑇</m:t>
                        </m:r>
                        <m:r>
                          <a:rPr lang="en-US" sz="2000" i="1">
                            <a:latin typeface="Cambria Math"/>
                            <a:ea typeface="Cambria Math"/>
                          </a:rPr>
                          <m:t>−</m:t>
                        </m:r>
                        <m:r>
                          <a:rPr lang="en-US" sz="2000" i="1">
                            <a:latin typeface="Cambria Math"/>
                            <a:ea typeface="Cambria Math"/>
                          </a:rPr>
                          <m:t>𝐸</m:t>
                        </m:r>
                        <m:d>
                          <m:dPr>
                            <m:ctrlPr>
                              <a:rPr lang="en-US" sz="2000" i="1">
                                <a:latin typeface="Cambria Math"/>
                                <a:ea typeface="Cambria Math"/>
                              </a:rPr>
                            </m:ctrlPr>
                          </m:dPr>
                          <m:e>
                            <m:r>
                              <a:rPr lang="en-US" sz="2000" i="1">
                                <a:latin typeface="Cambria Math"/>
                                <a:ea typeface="Cambria Math"/>
                              </a:rPr>
                              <m:t>𝑌</m:t>
                            </m:r>
                          </m:e>
                        </m:d>
                      </m:e>
                    </m:d>
                  </m:oMath>
                </a14:m>
                <a:r>
                  <a:rPr lang="en-GB" sz="2000" dirty="0"/>
                  <a:t>.</a:t>
                </a:r>
              </a:p>
              <a:p>
                <a:pPr marL="0" lvl="2" indent="0">
                  <a:buNone/>
                </a:pPr>
                <a:endParaRPr lang="en-GB" sz="2000" b="1" dirty="0"/>
              </a:p>
              <a:p>
                <a:pPr marL="0" lvl="2" indent="0">
                  <a:buNone/>
                </a:pPr>
                <a:r>
                  <a:rPr lang="en-GB" sz="2000" b="1" dirty="0"/>
                  <a:t>Proof </a:t>
                </a:r>
                <a:r>
                  <a:rPr lang="en-GB" sz="2000" b="1" dirty="0"/>
                  <a:t>of Fact</a:t>
                </a:r>
                <a:r>
                  <a:rPr lang="en-GB" sz="2000" b="1" dirty="0" smtClean="0"/>
                  <a:t>:</a:t>
                </a:r>
              </a:p>
              <a:p>
                <a:pPr marL="0" lvl="2" indent="0">
                  <a:buNone/>
                </a:pPr>
                <a:endParaRPr lang="en-GB" sz="2000" b="1" dirty="0"/>
              </a:p>
              <a:p>
                <a:pPr marL="0" lvl="2" indent="0">
                  <a:buNone/>
                </a:pPr>
                <a:r>
                  <a:rPr lang="en-GB" sz="2000" dirty="0" smtClean="0"/>
                  <a:t> </a:t>
                </a:r>
                <a:endParaRPr lang="en-US" sz="2000" i="1" dirty="0">
                  <a:latin typeface="Cambria Math"/>
                </a:endParaRPr>
              </a:p>
              <a:p>
                <a:pPr marL="0" lvl="2" indent="0">
                  <a:buNone/>
                </a:pPr>
                <a:r>
                  <a:rPr lang="en-GB" sz="2000" dirty="0" smtClean="0"/>
                  <a:t> </a:t>
                </a:r>
                <a14:m>
                  <m:oMath xmlns:m="http://schemas.openxmlformats.org/officeDocument/2006/math">
                    <m:f>
                      <m:fPr>
                        <m:ctrlPr>
                          <a:rPr lang="en-GB" sz="2000" i="1">
                            <a:latin typeface="Cambria Math"/>
                          </a:rPr>
                        </m:ctrlPr>
                      </m:fPr>
                      <m:num>
                        <m:sSup>
                          <m:sSupPr>
                            <m:ctrlPr>
                              <a:rPr lang="en-GB" sz="2000" i="1">
                                <a:latin typeface="Cambria Math"/>
                              </a:rPr>
                            </m:ctrlPr>
                          </m:sSupPr>
                          <m:e>
                            <m:r>
                              <a:rPr lang="en-US" sz="2000" i="1">
                                <a:latin typeface="Cambria Math"/>
                                <a:ea typeface="Cambria Math"/>
                              </a:rPr>
                              <m:t>𝑇</m:t>
                            </m:r>
                          </m:e>
                          <m:sup>
                            <m:r>
                              <a:rPr lang="en-US" sz="2000" i="1">
                                <a:latin typeface="Cambria Math"/>
                              </a:rPr>
                              <m:t>2</m:t>
                            </m:r>
                          </m:sup>
                        </m:sSup>
                      </m:num>
                      <m:den>
                        <m:r>
                          <a:rPr lang="en-US" sz="2000" i="1">
                            <a:latin typeface="Cambria Math"/>
                          </a:rPr>
                          <m:t>4</m:t>
                        </m:r>
                      </m:den>
                    </m:f>
                    <m:r>
                      <a:rPr lang="en-GB" sz="2000" i="1">
                        <a:latin typeface="Cambria Math"/>
                        <a:ea typeface="Cambria Math"/>
                      </a:rPr>
                      <m:t>≥</m:t>
                    </m:r>
                    <m:r>
                      <a:rPr lang="en-US" sz="2000" i="1">
                        <a:latin typeface="Cambria Math"/>
                        <a:ea typeface="Cambria Math"/>
                      </a:rPr>
                      <m:t>𝐸</m:t>
                    </m:r>
                    <m:d>
                      <m:dPr>
                        <m:ctrlPr>
                          <a:rPr lang="en-GB" sz="2000" i="1">
                            <a:latin typeface="Cambria Math"/>
                            <a:ea typeface="Cambria Math"/>
                          </a:rPr>
                        </m:ctrlPr>
                      </m:dPr>
                      <m:e>
                        <m:sSup>
                          <m:sSupPr>
                            <m:ctrlPr>
                              <a:rPr lang="en-GB" sz="2000" i="1">
                                <a:latin typeface="Cambria Math"/>
                                <a:ea typeface="Cambria Math"/>
                              </a:rPr>
                            </m:ctrlPr>
                          </m:sSupPr>
                          <m:e>
                            <m:d>
                              <m:dPr>
                                <m:ctrlPr>
                                  <a:rPr lang="en-GB" sz="2000" i="1">
                                    <a:latin typeface="Cambria Math"/>
                                    <a:ea typeface="Cambria Math"/>
                                  </a:rPr>
                                </m:ctrlPr>
                              </m:dPr>
                              <m:e>
                                <m:f>
                                  <m:fPr>
                                    <m:ctrlPr>
                                      <a:rPr lang="en-GB" sz="2000" i="1">
                                        <a:latin typeface="Cambria Math"/>
                                        <a:ea typeface="Cambria Math"/>
                                      </a:rPr>
                                    </m:ctrlPr>
                                  </m:fPr>
                                  <m:num>
                                    <m:r>
                                      <a:rPr lang="en-US" sz="2000" i="1">
                                        <a:latin typeface="Cambria Math"/>
                                        <a:ea typeface="Cambria Math"/>
                                      </a:rPr>
                                      <m:t>𝑇</m:t>
                                    </m:r>
                                  </m:num>
                                  <m:den>
                                    <m:r>
                                      <a:rPr lang="en-US" sz="2000" i="1">
                                        <a:latin typeface="Cambria Math"/>
                                        <a:ea typeface="Cambria Math"/>
                                      </a:rPr>
                                      <m:t>2</m:t>
                                    </m:r>
                                  </m:den>
                                </m:f>
                                <m:r>
                                  <a:rPr lang="en-US" sz="2000" i="1">
                                    <a:latin typeface="Cambria Math"/>
                                    <a:ea typeface="Cambria Math"/>
                                  </a:rPr>
                                  <m:t>−</m:t>
                                </m:r>
                                <m:r>
                                  <a:rPr lang="en-US" sz="2000" i="1">
                                    <a:latin typeface="Cambria Math"/>
                                    <a:ea typeface="Cambria Math"/>
                                  </a:rPr>
                                  <m:t>𝑌</m:t>
                                </m:r>
                              </m:e>
                            </m:d>
                          </m:e>
                          <m:sup>
                            <m:r>
                              <a:rPr lang="en-US" sz="2000" i="1">
                                <a:latin typeface="Cambria Math"/>
                                <a:ea typeface="Cambria Math"/>
                              </a:rPr>
                              <m:t>2</m:t>
                            </m:r>
                          </m:sup>
                        </m:sSup>
                      </m:e>
                    </m:d>
                    <m:r>
                      <a:rPr lang="en-US" sz="2000" i="1">
                        <a:latin typeface="Cambria Math"/>
                        <a:ea typeface="Cambria Math"/>
                      </a:rPr>
                      <m:t>=</m:t>
                    </m:r>
                  </m:oMath>
                </a14:m>
                <a:r>
                  <a:rPr lang="en-GB" sz="2000" dirty="0"/>
                  <a:t> </a:t>
                </a:r>
                <a14:m>
                  <m:oMath xmlns:m="http://schemas.openxmlformats.org/officeDocument/2006/math">
                    <m:f>
                      <m:fPr>
                        <m:ctrlPr>
                          <a:rPr lang="en-GB" sz="2000" i="1">
                            <a:latin typeface="Cambria Math"/>
                          </a:rPr>
                        </m:ctrlPr>
                      </m:fPr>
                      <m:num>
                        <m:sSup>
                          <m:sSupPr>
                            <m:ctrlPr>
                              <a:rPr lang="en-GB" sz="2000" i="1">
                                <a:latin typeface="Cambria Math"/>
                              </a:rPr>
                            </m:ctrlPr>
                          </m:sSupPr>
                          <m:e>
                            <m:r>
                              <a:rPr lang="en-US" sz="2000" i="1">
                                <a:latin typeface="Cambria Math"/>
                                <a:ea typeface="Cambria Math"/>
                              </a:rPr>
                              <m:t>𝑇</m:t>
                            </m:r>
                          </m:e>
                          <m:sup>
                            <m:r>
                              <a:rPr lang="en-US" sz="2000" i="1">
                                <a:latin typeface="Cambria Math"/>
                              </a:rPr>
                              <m:t>2</m:t>
                            </m:r>
                          </m:sup>
                        </m:sSup>
                      </m:num>
                      <m:den>
                        <m:r>
                          <a:rPr lang="en-US" sz="2000" i="1">
                            <a:latin typeface="Cambria Math"/>
                          </a:rPr>
                          <m:t>4</m:t>
                        </m:r>
                      </m:den>
                    </m:f>
                    <m:r>
                      <a:rPr lang="en-US" sz="2000">
                        <a:latin typeface="Cambria Math"/>
                      </a:rPr>
                      <m:t>−</m:t>
                    </m:r>
                    <m:r>
                      <a:rPr lang="en-US" sz="2000" i="1">
                        <a:latin typeface="Cambria Math"/>
                        <a:ea typeface="Cambria Math"/>
                      </a:rPr>
                      <m:t>𝑇𝐸</m:t>
                    </m:r>
                    <m:d>
                      <m:dPr>
                        <m:ctrlPr>
                          <a:rPr lang="el-GR" sz="2000" i="1">
                            <a:latin typeface="Cambria Math"/>
                            <a:ea typeface="Cambria Math"/>
                          </a:rPr>
                        </m:ctrlPr>
                      </m:dPr>
                      <m:e>
                        <m:r>
                          <a:rPr lang="en-US" sz="2000" i="1">
                            <a:latin typeface="Cambria Math"/>
                            <a:ea typeface="Cambria Math"/>
                          </a:rPr>
                          <m:t>𝑌</m:t>
                        </m:r>
                      </m:e>
                    </m:d>
                    <m:r>
                      <a:rPr lang="en-US" sz="2000" i="1">
                        <a:latin typeface="Cambria Math"/>
                        <a:ea typeface="Cambria Math"/>
                      </a:rPr>
                      <m:t>+</m:t>
                    </m:r>
                    <m:r>
                      <a:rPr lang="en-US" sz="2000" i="1">
                        <a:latin typeface="Cambria Math"/>
                        <a:ea typeface="Cambria Math"/>
                      </a:rPr>
                      <m:t>𝐸</m:t>
                    </m:r>
                    <m:d>
                      <m:dPr>
                        <m:ctrlPr>
                          <a:rPr lang="el-GR" sz="2000" i="1">
                            <a:latin typeface="Cambria Math"/>
                            <a:ea typeface="Cambria Math"/>
                          </a:rPr>
                        </m:ctrlPr>
                      </m:dPr>
                      <m:e>
                        <m:sSup>
                          <m:sSupPr>
                            <m:ctrlPr>
                              <a:rPr lang="el-GR" sz="2000" i="1">
                                <a:latin typeface="Cambria Math"/>
                                <a:ea typeface="Cambria Math"/>
                              </a:rPr>
                            </m:ctrlPr>
                          </m:sSupPr>
                          <m:e>
                            <m:r>
                              <a:rPr lang="en-US" sz="2000" i="1">
                                <a:latin typeface="Cambria Math"/>
                                <a:ea typeface="Cambria Math"/>
                              </a:rPr>
                              <m:t>𝑌</m:t>
                            </m:r>
                          </m:e>
                          <m:sup>
                            <m:r>
                              <a:rPr lang="en-US" sz="2000" i="1">
                                <a:latin typeface="Cambria Math"/>
                                <a:ea typeface="Cambria Math"/>
                              </a:rPr>
                              <m:t>2</m:t>
                            </m:r>
                          </m:sup>
                        </m:sSup>
                      </m:e>
                    </m:d>
                    <m:r>
                      <a:rPr lang="en-US" sz="2000" i="1">
                        <a:latin typeface="Cambria Math"/>
                        <a:ea typeface="Cambria Math"/>
                      </a:rPr>
                      <m:t>=</m:t>
                    </m:r>
                    <m:f>
                      <m:fPr>
                        <m:ctrlPr>
                          <a:rPr lang="en-GB" sz="2000" i="1">
                            <a:latin typeface="Cambria Math"/>
                          </a:rPr>
                        </m:ctrlPr>
                      </m:fPr>
                      <m:num>
                        <m:sSup>
                          <m:sSupPr>
                            <m:ctrlPr>
                              <a:rPr lang="en-GB" sz="2000" i="1">
                                <a:latin typeface="Cambria Math"/>
                              </a:rPr>
                            </m:ctrlPr>
                          </m:sSupPr>
                          <m:e>
                            <m:r>
                              <a:rPr lang="en-US" sz="2000" i="1">
                                <a:latin typeface="Cambria Math"/>
                                <a:ea typeface="Cambria Math"/>
                              </a:rPr>
                              <m:t>𝑇</m:t>
                            </m:r>
                          </m:e>
                          <m:sup>
                            <m:r>
                              <a:rPr lang="en-US" sz="2000" i="1">
                                <a:latin typeface="Cambria Math"/>
                              </a:rPr>
                              <m:t>2</m:t>
                            </m:r>
                          </m:sup>
                        </m:sSup>
                      </m:num>
                      <m:den>
                        <m:r>
                          <a:rPr lang="en-US" sz="2000" i="1">
                            <a:latin typeface="Cambria Math"/>
                          </a:rPr>
                          <m:t>4</m:t>
                        </m:r>
                      </m:den>
                    </m:f>
                    <m:r>
                      <a:rPr lang="en-US" sz="2000">
                        <a:latin typeface="Cambria Math"/>
                      </a:rPr>
                      <m:t>−</m:t>
                    </m:r>
                    <m:r>
                      <a:rPr lang="en-US" sz="2000" i="1">
                        <a:latin typeface="Cambria Math"/>
                      </a:rPr>
                      <m:t>𝑇</m:t>
                    </m:r>
                    <m:r>
                      <a:rPr lang="en-US" sz="2000" i="1">
                        <a:latin typeface="Cambria Math"/>
                        <a:ea typeface="Cambria Math"/>
                      </a:rPr>
                      <m:t>𝐸</m:t>
                    </m:r>
                    <m:d>
                      <m:dPr>
                        <m:ctrlPr>
                          <a:rPr lang="el-GR" sz="2000" i="1">
                            <a:latin typeface="Cambria Math"/>
                            <a:ea typeface="Cambria Math"/>
                          </a:rPr>
                        </m:ctrlPr>
                      </m:dPr>
                      <m:e>
                        <m:r>
                          <a:rPr lang="en-US" sz="2000" i="1">
                            <a:latin typeface="Cambria Math"/>
                            <a:ea typeface="Cambria Math"/>
                          </a:rPr>
                          <m:t>𝑌</m:t>
                        </m:r>
                      </m:e>
                    </m:d>
                    <m:r>
                      <a:rPr lang="en-US" sz="2000" i="1">
                        <a:latin typeface="Cambria Math"/>
                        <a:ea typeface="Cambria Math"/>
                      </a:rPr>
                      <m:t>+</m:t>
                    </m:r>
                    <m:sSup>
                      <m:sSupPr>
                        <m:ctrlPr>
                          <a:rPr lang="en-US" sz="2000" i="1">
                            <a:latin typeface="Cambria Math"/>
                            <a:ea typeface="Cambria Math"/>
                          </a:rPr>
                        </m:ctrlPr>
                      </m:sSupPr>
                      <m:e>
                        <m:r>
                          <a:rPr lang="en-US" sz="2000" i="1">
                            <a:latin typeface="Cambria Math"/>
                            <a:ea typeface="Cambria Math"/>
                          </a:rPr>
                          <m:t>𝐸</m:t>
                        </m:r>
                      </m:e>
                      <m:sup>
                        <m:r>
                          <a:rPr lang="en-US" sz="2000" i="1">
                            <a:latin typeface="Cambria Math"/>
                            <a:ea typeface="Cambria Math"/>
                          </a:rPr>
                          <m:t>2</m:t>
                        </m:r>
                      </m:sup>
                    </m:sSup>
                    <m:d>
                      <m:dPr>
                        <m:ctrlPr>
                          <a:rPr lang="el-GR" sz="2000" i="1">
                            <a:latin typeface="Cambria Math"/>
                            <a:ea typeface="Cambria Math"/>
                          </a:rPr>
                        </m:ctrlPr>
                      </m:dPr>
                      <m:e>
                        <m:r>
                          <a:rPr lang="en-US" sz="2000" i="1">
                            <a:latin typeface="Cambria Math"/>
                            <a:ea typeface="Cambria Math"/>
                          </a:rPr>
                          <m:t>𝑌</m:t>
                        </m:r>
                      </m:e>
                    </m:d>
                    <m:r>
                      <a:rPr lang="en-US" sz="2000" i="1">
                        <a:latin typeface="Cambria Math"/>
                        <a:ea typeface="Cambria Math"/>
                      </a:rPr>
                      <m:t>+</m:t>
                    </m:r>
                    <m:r>
                      <a:rPr lang="en-US" sz="2000" i="1">
                        <a:latin typeface="Cambria Math"/>
                        <a:ea typeface="Cambria Math"/>
                      </a:rPr>
                      <m:t>𝑉𝑎𝑟</m:t>
                    </m:r>
                    <m:d>
                      <m:dPr>
                        <m:ctrlPr>
                          <a:rPr lang="el-GR" sz="2000" i="1">
                            <a:latin typeface="Cambria Math"/>
                            <a:ea typeface="Cambria Math"/>
                          </a:rPr>
                        </m:ctrlPr>
                      </m:dPr>
                      <m:e>
                        <m:r>
                          <a:rPr lang="en-US" sz="2000" i="1">
                            <a:latin typeface="Cambria Math"/>
                            <a:ea typeface="Cambria Math"/>
                          </a:rPr>
                          <m:t>𝑌</m:t>
                        </m:r>
                      </m:e>
                    </m:d>
                  </m:oMath>
                </a14:m>
                <a:r>
                  <a:rPr lang="en-GB" sz="2000" dirty="0"/>
                  <a:t>, which </a:t>
                </a:r>
                <a:endParaRPr lang="en-GB" sz="2000" dirty="0" smtClean="0"/>
              </a:p>
              <a:p>
                <a:pPr marL="0" lvl="2" indent="0">
                  <a:buNone/>
                </a:pPr>
                <a:endParaRPr lang="en-GB" sz="2000" dirty="0"/>
              </a:p>
              <a:p>
                <a:pPr marL="0" lvl="2" indent="0">
                  <a:buNone/>
                </a:pPr>
                <a:r>
                  <a:rPr lang="en-GB" sz="2000" dirty="0" smtClean="0"/>
                  <a:t>gives the </a:t>
                </a:r>
                <a:r>
                  <a:rPr lang="en-GB" sz="2000" dirty="0"/>
                  <a:t>result.</a:t>
                </a:r>
              </a:p>
              <a:p>
                <a:pPr marL="0" lvl="2" indent="0">
                  <a:buNone/>
                </a:pPr>
                <a:endParaRPr lang="en-GB" sz="2000" dirty="0"/>
              </a:p>
              <a:p>
                <a:pPr marL="0" lvl="2" indent="0">
                  <a:buNone/>
                </a:pPr>
                <a:r>
                  <a:rPr lang="en-GB" sz="2000" dirty="0"/>
                  <a:t>Using </a:t>
                </a:r>
                <a:r>
                  <a:rPr lang="en-GB" sz="2000" dirty="0"/>
                  <a:t>fact: </a:t>
                </a:r>
                <a:endParaRPr lang="en-GB" sz="2000" dirty="0" smtClean="0"/>
              </a:p>
              <a:p>
                <a:pPr marL="0" lvl="2" indent="0">
                  <a:buNone/>
                </a:pPr>
                <a:endParaRPr lang="en-GB" sz="2400" dirty="0"/>
              </a:p>
              <a:p>
                <a:pPr marL="0" lvl="2" indent="0">
                  <a:buNone/>
                </a:pPr>
                <a14:m>
                  <m:oMathPara xmlns:m="http://schemas.openxmlformats.org/officeDocument/2006/math">
                    <m:oMathParaPr>
                      <m:jc m:val="centerGroup"/>
                    </m:oMathParaPr>
                    <m:oMath xmlns:m="http://schemas.openxmlformats.org/officeDocument/2006/math">
                      <m:d>
                        <m:dPr>
                          <m:ctrlPr>
                            <a:rPr lang="en-US" sz="2000" i="1">
                              <a:latin typeface="Cambria Math"/>
                            </a:rPr>
                          </m:ctrlPr>
                        </m:dPr>
                        <m:e>
                          <m:sSup>
                            <m:sSupPr>
                              <m:ctrlPr>
                                <a:rPr lang="en-US" sz="2000" i="1">
                                  <a:latin typeface="Cambria Math"/>
                                </a:rPr>
                              </m:ctrlPr>
                            </m:sSupPr>
                            <m:e>
                              <m:r>
                                <a:rPr lang="en-US" sz="2000" i="1">
                                  <a:latin typeface="Cambria Math"/>
                                  <a:ea typeface="Cambria Math"/>
                                </a:rPr>
                                <m:t>𝜈</m:t>
                              </m:r>
                            </m:e>
                            <m:sup>
                              <m:r>
                                <a:rPr lang="en-US" sz="2000" i="1">
                                  <a:latin typeface="Cambria Math"/>
                                </a:rPr>
                                <m:t>2</m:t>
                              </m:r>
                            </m:sup>
                          </m:sSup>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𝑆</m:t>
                                  </m:r>
                                </m:sub>
                              </m:sSub>
                            </m:e>
                          </m:d>
                          <m:r>
                            <a:rPr lang="en-US" sz="2000" i="1">
                              <a:latin typeface="Cambria Math"/>
                              <a:ea typeface="Cambria Math"/>
                            </a:rPr>
                            <m:t>−</m:t>
                          </m:r>
                          <m:r>
                            <a:rPr lang="en-US" sz="2000" i="1">
                              <a:latin typeface="Cambria Math"/>
                              <a:ea typeface="Cambria Math"/>
                            </a:rPr>
                            <m:t>𝑐</m:t>
                          </m:r>
                        </m:e>
                      </m:d>
                      <m:r>
                        <a:rPr lang="en-US" sz="2000" i="1">
                          <a:latin typeface="Cambria Math"/>
                          <a:ea typeface="Cambria Math"/>
                        </a:rPr>
                        <m:t>=</m:t>
                      </m:r>
                      <m:f>
                        <m:fPr>
                          <m:ctrlPr>
                            <a:rPr lang="en-US" sz="2000" i="1">
                              <a:latin typeface="Cambria Math"/>
                              <a:ea typeface="Cambria Math"/>
                            </a:rPr>
                          </m:ctrlPr>
                        </m:fPr>
                        <m:num>
                          <m:r>
                            <a:rPr lang="en-US" sz="2000" i="1">
                              <a:latin typeface="Cambria Math"/>
                              <a:ea typeface="Cambria Math"/>
                            </a:rPr>
                            <m:t>𝐸</m:t>
                          </m:r>
                          <m:d>
                            <m:dPr>
                              <m:ctrlPr>
                                <a:rPr lang="en-US" sz="2000" i="1">
                                  <a:latin typeface="Cambria Math"/>
                                  <a:ea typeface="Cambria Math"/>
                                </a:rPr>
                              </m:ctrlPr>
                            </m:dPr>
                            <m:e>
                              <m:sSup>
                                <m:sSupPr>
                                  <m:ctrlPr>
                                    <a:rPr lang="en-US" sz="2000" i="1">
                                      <a:latin typeface="Cambria Math"/>
                                      <a:ea typeface="Cambria Math"/>
                                    </a:rPr>
                                  </m:ctrlPr>
                                </m:sSupPr>
                                <m:e>
                                  <m:sSub>
                                    <m:sSubPr>
                                      <m:ctrlPr>
                                        <a:rPr lang="en-US" sz="2000" i="1">
                                          <a:latin typeface="Cambria Math"/>
                                          <a:ea typeface="Cambria Math"/>
                                        </a:rPr>
                                      </m:ctrlPr>
                                    </m:sSubPr>
                                    <m:e>
                                      <m:r>
                                        <a:rPr lang="en-US" sz="2000" i="1">
                                          <a:latin typeface="Cambria Math"/>
                                          <a:ea typeface="Cambria Math"/>
                                        </a:rPr>
                                        <m:t>𝑋</m:t>
                                      </m:r>
                                    </m:e>
                                    <m:sub>
                                      <m:r>
                                        <a:rPr lang="en-US" sz="2000" i="1">
                                          <a:latin typeface="Cambria Math"/>
                                          <a:ea typeface="Cambria Math"/>
                                        </a:rPr>
                                        <m:t>𝑆</m:t>
                                      </m:r>
                                    </m:sub>
                                  </m:sSub>
                                </m:e>
                                <m:sup>
                                  <m:r>
                                    <a:rPr lang="en-US" sz="2000" i="1">
                                      <a:latin typeface="Cambria Math"/>
                                      <a:ea typeface="Cambria Math"/>
                                    </a:rPr>
                                    <m:t>2</m:t>
                                  </m:r>
                                </m:sup>
                              </m:sSup>
                            </m:e>
                          </m:d>
                        </m:num>
                        <m:den>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𝑁</m:t>
                                  </m:r>
                                </m:e>
                                <m:sub>
                                  <m:r>
                                    <a:rPr lang="en-US" sz="2000" i="1">
                                      <a:latin typeface="Cambria Math"/>
                                      <a:ea typeface="Cambria Math"/>
                                    </a:rPr>
                                    <m:t>𝑆</m:t>
                                  </m:r>
                                </m:sub>
                              </m:sSub>
                            </m:e>
                          </m:d>
                          <m:sSup>
                            <m:sSupPr>
                              <m:ctrlPr>
                                <a:rPr lang="en-US" sz="2000" i="1">
                                  <a:latin typeface="Cambria Math"/>
                                </a:rPr>
                              </m:ctrlPr>
                            </m:sSupPr>
                            <m:e>
                              <m:r>
                                <a:rPr lang="en-US" sz="2000" i="1">
                                  <a:latin typeface="Cambria Math"/>
                                  <a:ea typeface="Cambria Math"/>
                                </a:rPr>
                                <m:t>𝐸</m:t>
                              </m:r>
                            </m:e>
                            <m:sup>
                              <m:r>
                                <a:rPr lang="en-US" sz="2000" i="1">
                                  <a:latin typeface="Cambria Math"/>
                                </a:rPr>
                                <m:t>2</m:t>
                              </m:r>
                            </m:sup>
                          </m:sSup>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𝑋</m:t>
                                  </m:r>
                                </m:e>
                                <m:sub>
                                  <m:r>
                                    <a:rPr lang="en-US" sz="2000" i="1">
                                      <a:latin typeface="Cambria Math"/>
                                      <a:ea typeface="Cambria Math"/>
                                    </a:rPr>
                                    <m:t>𝑆</m:t>
                                  </m:r>
                                </m:sub>
                              </m:sSub>
                            </m:e>
                          </m:d>
                        </m:den>
                      </m:f>
                      <m:r>
                        <a:rPr lang="en-US" sz="2000" i="1">
                          <a:latin typeface="Cambria Math"/>
                          <a:ea typeface="Cambria Math"/>
                        </a:rPr>
                        <m:t>=</m:t>
                      </m:r>
                      <m:f>
                        <m:fPr>
                          <m:ctrlPr>
                            <a:rPr lang="en-US" sz="2000" i="1">
                              <a:latin typeface="Cambria Math"/>
                              <a:ea typeface="Cambria Math"/>
                            </a:rPr>
                          </m:ctrlPr>
                        </m:fPr>
                        <m:num>
                          <m:r>
                            <a:rPr lang="en-US" sz="2000" i="1">
                              <a:latin typeface="Cambria Math"/>
                              <a:ea typeface="Cambria Math"/>
                            </a:rPr>
                            <m:t>1</m:t>
                          </m:r>
                        </m:num>
                        <m:den>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𝑁</m:t>
                                  </m:r>
                                </m:e>
                                <m:sub>
                                  <m:r>
                                    <a:rPr lang="en-US" sz="2000" i="1">
                                      <a:latin typeface="Cambria Math"/>
                                      <a:ea typeface="Cambria Math"/>
                                    </a:rPr>
                                    <m:t>𝑆</m:t>
                                  </m:r>
                                </m:sub>
                              </m:sSub>
                            </m:e>
                          </m:d>
                        </m:den>
                      </m:f>
                      <m:d>
                        <m:dPr>
                          <m:ctrlPr>
                            <a:rPr lang="en-US" sz="2000" i="1">
                              <a:latin typeface="Cambria Math"/>
                              <a:ea typeface="Cambria Math"/>
                            </a:rPr>
                          </m:ctrlPr>
                        </m:dPr>
                        <m:e>
                          <m:r>
                            <a:rPr lang="en-US" sz="2000" i="1">
                              <a:latin typeface="Cambria Math"/>
                              <a:ea typeface="Cambria Math"/>
                            </a:rPr>
                            <m:t>1+</m:t>
                          </m:r>
                          <m:f>
                            <m:fPr>
                              <m:ctrlPr>
                                <a:rPr lang="en-US" sz="2000" i="1">
                                  <a:latin typeface="Cambria Math"/>
                                  <a:ea typeface="Cambria Math"/>
                                </a:rPr>
                              </m:ctrlPr>
                            </m:fPr>
                            <m:num>
                              <m:r>
                                <a:rPr lang="en-US" sz="2000" i="1">
                                  <a:latin typeface="Cambria Math"/>
                                </a:rPr>
                                <m:t>𝑉𝑎𝑟</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𝑋</m:t>
                                      </m:r>
                                    </m:e>
                                    <m:sub>
                                      <m:r>
                                        <a:rPr lang="en-US" sz="2000" i="1">
                                          <a:latin typeface="Cambria Math"/>
                                          <a:ea typeface="Cambria Math"/>
                                        </a:rPr>
                                        <m:t>𝑆</m:t>
                                      </m:r>
                                    </m:sub>
                                  </m:sSub>
                                </m:e>
                              </m:d>
                            </m:num>
                            <m:den>
                              <m:sSup>
                                <m:sSupPr>
                                  <m:ctrlPr>
                                    <a:rPr lang="en-US" sz="2000" i="1">
                                      <a:latin typeface="Cambria Math"/>
                                    </a:rPr>
                                  </m:ctrlPr>
                                </m:sSupPr>
                                <m:e>
                                  <m:r>
                                    <a:rPr lang="en-US" sz="2000" i="1">
                                      <a:latin typeface="Cambria Math"/>
                                      <a:ea typeface="Cambria Math"/>
                                    </a:rPr>
                                    <m:t>𝐸</m:t>
                                  </m:r>
                                </m:e>
                                <m:sup>
                                  <m:r>
                                    <a:rPr lang="en-US" sz="2000" i="1">
                                      <a:latin typeface="Cambria Math"/>
                                    </a:rPr>
                                    <m:t>2</m:t>
                                  </m:r>
                                </m:sup>
                              </m:sSup>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𝑋</m:t>
                                      </m:r>
                                    </m:e>
                                    <m:sub>
                                      <m:r>
                                        <a:rPr lang="en-US" sz="2000" i="1">
                                          <a:latin typeface="Cambria Math"/>
                                          <a:ea typeface="Cambria Math"/>
                                        </a:rPr>
                                        <m:t>𝑆</m:t>
                                      </m:r>
                                    </m:sub>
                                  </m:sSub>
                                </m:e>
                              </m:d>
                            </m:den>
                          </m:f>
                        </m:e>
                      </m:d>
                      <m:r>
                        <a:rPr lang="en-US" sz="2000" i="1">
                          <a:latin typeface="Cambria Math"/>
                          <a:ea typeface="Cambria Math"/>
                        </a:rPr>
                        <m:t>≤</m:t>
                      </m:r>
                      <m:f>
                        <m:fPr>
                          <m:ctrlPr>
                            <a:rPr lang="en-US" sz="2000" i="1">
                              <a:latin typeface="Cambria Math"/>
                              <a:ea typeface="Cambria Math"/>
                            </a:rPr>
                          </m:ctrlPr>
                        </m:fPr>
                        <m:num>
                          <m:r>
                            <a:rPr lang="en-US" sz="2000" i="1">
                              <a:latin typeface="Cambria Math"/>
                              <a:ea typeface="Cambria Math"/>
                            </a:rPr>
                            <m:t>1</m:t>
                          </m:r>
                        </m:num>
                        <m:den>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𝑁</m:t>
                                  </m:r>
                                </m:e>
                                <m:sub>
                                  <m:r>
                                    <a:rPr lang="en-US" sz="2000" i="1">
                                      <a:latin typeface="Cambria Math"/>
                                      <a:ea typeface="Cambria Math"/>
                                    </a:rPr>
                                    <m:t>𝑆</m:t>
                                  </m:r>
                                </m:sub>
                              </m:sSub>
                            </m:e>
                          </m:d>
                        </m:den>
                      </m:f>
                      <m:d>
                        <m:dPr>
                          <m:ctrlPr>
                            <a:rPr lang="en-US" sz="2000" i="1">
                              <a:latin typeface="Cambria Math"/>
                              <a:ea typeface="Cambria Math"/>
                            </a:rPr>
                          </m:ctrlPr>
                        </m:dPr>
                        <m:e>
                          <m:r>
                            <a:rPr lang="en-US" sz="2000" i="1">
                              <a:latin typeface="Cambria Math"/>
                              <a:ea typeface="Cambria Math"/>
                            </a:rPr>
                            <m:t>1+</m:t>
                          </m:r>
                          <m:f>
                            <m:fPr>
                              <m:ctrlPr>
                                <a:rPr lang="en-US" sz="2000" i="1">
                                  <a:latin typeface="Cambria Math"/>
                                  <a:ea typeface="Cambria Math"/>
                                </a:rPr>
                              </m:ctrlPr>
                            </m:fPr>
                            <m:num>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𝑋</m:t>
                                      </m:r>
                                    </m:e>
                                    <m:sub>
                                      <m:r>
                                        <a:rPr lang="en-US" sz="2000" i="1">
                                          <a:latin typeface="Cambria Math"/>
                                          <a:ea typeface="Cambria Math"/>
                                        </a:rPr>
                                        <m:t>𝑆</m:t>
                                      </m:r>
                                    </m:sub>
                                  </m:sSub>
                                </m:e>
                              </m:d>
                              <m:d>
                                <m:dPr>
                                  <m:ctrlPr>
                                    <a:rPr lang="en-US" sz="2000" i="1">
                                      <a:latin typeface="Cambria Math"/>
                                      <a:ea typeface="Cambria Math"/>
                                    </a:rPr>
                                  </m:ctrlPr>
                                </m:dPr>
                                <m:e>
                                  <m:r>
                                    <a:rPr lang="en-US" sz="2000" i="1">
                                      <a:latin typeface="Cambria Math"/>
                                      <a:ea typeface="Cambria Math"/>
                                    </a:rPr>
                                    <m:t>𝑇</m:t>
                                  </m:r>
                                  <m:r>
                                    <a:rPr lang="en-US" sz="2000" i="1">
                                      <a:latin typeface="Cambria Math"/>
                                      <a:ea typeface="Cambria Math"/>
                                    </a:rPr>
                                    <m:t>−</m:t>
                                  </m:r>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𝑋</m:t>
                                          </m:r>
                                        </m:e>
                                        <m:sub>
                                          <m:r>
                                            <a:rPr lang="en-US" sz="2000" i="1">
                                              <a:latin typeface="Cambria Math"/>
                                              <a:ea typeface="Cambria Math"/>
                                            </a:rPr>
                                            <m:t>𝑆</m:t>
                                          </m:r>
                                        </m:sub>
                                      </m:sSub>
                                    </m:e>
                                  </m:d>
                                </m:e>
                              </m:d>
                            </m:num>
                            <m:den>
                              <m:sSup>
                                <m:sSupPr>
                                  <m:ctrlPr>
                                    <a:rPr lang="en-US" sz="2000" i="1">
                                      <a:latin typeface="Cambria Math"/>
                                    </a:rPr>
                                  </m:ctrlPr>
                                </m:sSupPr>
                                <m:e>
                                  <m:r>
                                    <a:rPr lang="en-US" sz="2000" i="1">
                                      <a:latin typeface="Cambria Math"/>
                                      <a:ea typeface="Cambria Math"/>
                                    </a:rPr>
                                    <m:t>𝐸</m:t>
                                  </m:r>
                                </m:e>
                                <m:sup>
                                  <m:r>
                                    <a:rPr lang="en-US" sz="2000" i="1">
                                      <a:latin typeface="Cambria Math"/>
                                    </a:rPr>
                                    <m:t>2</m:t>
                                  </m:r>
                                </m:sup>
                              </m:sSup>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𝑋</m:t>
                                      </m:r>
                                    </m:e>
                                    <m:sub>
                                      <m:r>
                                        <a:rPr lang="en-US" sz="2000" i="1">
                                          <a:latin typeface="Cambria Math"/>
                                          <a:ea typeface="Cambria Math"/>
                                        </a:rPr>
                                        <m:t>𝑆</m:t>
                                      </m:r>
                                    </m:sub>
                                  </m:sSub>
                                </m:e>
                              </m:d>
                            </m:den>
                          </m:f>
                        </m:e>
                      </m:d>
                    </m:oMath>
                  </m:oMathPara>
                </a14:m>
                <a:endParaRPr lang="en-US" sz="2000" dirty="0" smtClean="0">
                  <a:ea typeface="Cambria Math"/>
                </a:endParaRPr>
              </a:p>
              <a:p>
                <a:pPr marL="0" lvl="2" indent="0">
                  <a:buNone/>
                </a:pPr>
                <a:endParaRPr lang="en-US" sz="2000" dirty="0">
                  <a:ea typeface="Cambria Math"/>
                </a:endParaRPr>
              </a:p>
              <a:p>
                <a:pPr marL="0" lvl="2" indent="0">
                  <a:buNone/>
                </a:pPr>
                <a:r>
                  <a:rPr lang="en-US" sz="2000" dirty="0">
                    <a:ea typeface="Cambria Math"/>
                  </a:rPr>
                  <a:t>	            </a:t>
                </a:r>
                <a:endParaRPr lang="en-US" sz="2000" i="1" dirty="0">
                  <a:latin typeface="Cambria Math"/>
                  <a:ea typeface="Cambria Math"/>
                </a:endParaRPr>
              </a:p>
              <a:p>
                <a:pPr marL="0" lvl="2" indent="0">
                  <a:buNone/>
                </a:pPr>
                <a:endParaRPr lang="en-US" sz="2800" dirty="0" smtClean="0">
                  <a:ea typeface="Cambria Math"/>
                </a:endParaRPr>
              </a:p>
              <a:p>
                <a:pPr marL="0" lvl="2" indent="0">
                  <a:buNone/>
                </a:pPr>
                <a:r>
                  <a:rPr lang="en-US" sz="2800" dirty="0">
                    <a:ea typeface="Cambria Math"/>
                  </a:rPr>
                  <a:t>		</a:t>
                </a:r>
                <a14:m>
                  <m:oMath xmlns:m="http://schemas.openxmlformats.org/officeDocument/2006/math">
                    <m:r>
                      <a:rPr lang="en-US" sz="2800" i="1">
                        <a:latin typeface="Cambria Math"/>
                        <a:ea typeface="Cambria Math"/>
                      </a:rPr>
                      <m:t>=</m:t>
                    </m:r>
                    <m:f>
                      <m:fPr>
                        <m:ctrlPr>
                          <a:rPr lang="en-US" sz="2800" i="1">
                            <a:latin typeface="Cambria Math"/>
                            <a:ea typeface="Cambria Math"/>
                          </a:rPr>
                        </m:ctrlPr>
                      </m:fPr>
                      <m:num>
                        <m:r>
                          <a:rPr lang="en-US" sz="2800" i="1">
                            <a:latin typeface="Cambria Math"/>
                            <a:ea typeface="Cambria Math"/>
                          </a:rPr>
                          <m:t>𝑇</m:t>
                        </m:r>
                      </m:num>
                      <m:den>
                        <m:r>
                          <a:rPr lang="en-US" sz="2800" i="1">
                            <a:latin typeface="Cambria Math"/>
                            <a:ea typeface="Cambria Math"/>
                          </a:rPr>
                          <m:t>𝐸</m:t>
                        </m:r>
                        <m:d>
                          <m:dPr>
                            <m:ctrlPr>
                              <a:rPr lang="en-US" sz="2800" i="1">
                                <a:latin typeface="Cambria Math"/>
                                <a:ea typeface="Cambria Math"/>
                              </a:rPr>
                            </m:ctrlPr>
                          </m:dPr>
                          <m:e>
                            <m:sSub>
                              <m:sSubPr>
                                <m:ctrlPr>
                                  <a:rPr lang="en-US" sz="2800" i="1">
                                    <a:latin typeface="Cambria Math"/>
                                    <a:ea typeface="Cambria Math"/>
                                  </a:rPr>
                                </m:ctrlPr>
                              </m:sSubPr>
                              <m:e>
                                <m:r>
                                  <a:rPr lang="en-US" sz="2800" i="1">
                                    <a:latin typeface="Cambria Math"/>
                                    <a:ea typeface="Cambria Math"/>
                                  </a:rPr>
                                  <m:t>𝑁</m:t>
                                </m:r>
                              </m:e>
                              <m:sub>
                                <m:r>
                                  <a:rPr lang="en-US" sz="2800" i="1">
                                    <a:latin typeface="Cambria Math"/>
                                    <a:ea typeface="Cambria Math"/>
                                  </a:rPr>
                                  <m:t>𝑆</m:t>
                                </m:r>
                              </m:sub>
                            </m:sSub>
                          </m:e>
                        </m:d>
                        <m:r>
                          <a:rPr lang="en-US" sz="2800" i="1">
                            <a:latin typeface="Cambria Math"/>
                            <a:ea typeface="Cambria Math"/>
                          </a:rPr>
                          <m:t>𝐸</m:t>
                        </m:r>
                        <m:d>
                          <m:dPr>
                            <m:ctrlPr>
                              <a:rPr lang="en-US" sz="2800" i="1">
                                <a:latin typeface="Cambria Math"/>
                                <a:ea typeface="Cambria Math"/>
                              </a:rPr>
                            </m:ctrlPr>
                          </m:dPr>
                          <m:e>
                            <m:sSub>
                              <m:sSubPr>
                                <m:ctrlPr>
                                  <a:rPr lang="en-US" sz="2800" i="1">
                                    <a:latin typeface="Cambria Math"/>
                                    <a:ea typeface="Cambria Math"/>
                                  </a:rPr>
                                </m:ctrlPr>
                              </m:sSubPr>
                              <m:e>
                                <m:r>
                                  <a:rPr lang="en-US" sz="2800" i="1">
                                    <a:latin typeface="Cambria Math"/>
                                    <a:ea typeface="Cambria Math"/>
                                  </a:rPr>
                                  <m:t>𝑋</m:t>
                                </m:r>
                              </m:e>
                              <m:sub>
                                <m:r>
                                  <a:rPr lang="en-US" sz="2800" i="1">
                                    <a:latin typeface="Cambria Math"/>
                                    <a:ea typeface="Cambria Math"/>
                                  </a:rPr>
                                  <m:t>𝑆</m:t>
                                </m:r>
                              </m:sub>
                            </m:sSub>
                          </m:e>
                        </m:d>
                      </m:den>
                    </m:f>
                    <m:r>
                      <a:rPr lang="en-US" sz="2800" i="1">
                        <a:latin typeface="Cambria Math"/>
                        <a:ea typeface="Cambria Math"/>
                      </a:rPr>
                      <m:t>=</m:t>
                    </m:r>
                    <m:f>
                      <m:fPr>
                        <m:ctrlPr>
                          <a:rPr lang="en-US" sz="2800" i="1">
                            <a:latin typeface="Cambria Math"/>
                            <a:ea typeface="Cambria Math"/>
                          </a:rPr>
                        </m:ctrlPr>
                      </m:fPr>
                      <m:num>
                        <m:r>
                          <a:rPr lang="en-US" sz="2800" i="1">
                            <a:latin typeface="Cambria Math"/>
                            <a:ea typeface="Cambria Math"/>
                          </a:rPr>
                          <m:t>𝑇</m:t>
                        </m:r>
                      </m:num>
                      <m:den>
                        <m:r>
                          <a:rPr lang="en-US" sz="2800" i="1">
                            <a:latin typeface="Cambria Math"/>
                            <a:ea typeface="Cambria Math"/>
                          </a:rPr>
                          <m:t>𝐸</m:t>
                        </m:r>
                        <m:d>
                          <m:dPr>
                            <m:ctrlPr>
                              <a:rPr lang="en-US" sz="2800" i="1">
                                <a:latin typeface="Cambria Math"/>
                                <a:ea typeface="Cambria Math"/>
                              </a:rPr>
                            </m:ctrlPr>
                          </m:dPr>
                          <m:e>
                            <m:sSub>
                              <m:sSubPr>
                                <m:ctrlPr>
                                  <a:rPr lang="en-US" sz="2800" i="1">
                                    <a:latin typeface="Cambria Math"/>
                                    <a:ea typeface="Cambria Math"/>
                                  </a:rPr>
                                </m:ctrlPr>
                              </m:sSubPr>
                              <m:e>
                                <m:r>
                                  <a:rPr lang="en-US" sz="2800" i="1">
                                    <a:latin typeface="Cambria Math"/>
                                    <a:ea typeface="Cambria Math"/>
                                  </a:rPr>
                                  <m:t>𝑍</m:t>
                                </m:r>
                              </m:e>
                              <m:sub>
                                <m:r>
                                  <a:rPr lang="en-US" sz="2800" i="1">
                                    <a:latin typeface="Cambria Math"/>
                                    <a:ea typeface="Cambria Math"/>
                                  </a:rPr>
                                  <m:t>𝑆</m:t>
                                </m:r>
                              </m:sub>
                            </m:sSub>
                          </m:e>
                        </m:d>
                      </m:den>
                    </m:f>
                    <m:r>
                      <a:rPr lang="en-US" sz="2800" i="1">
                        <a:latin typeface="Cambria Math"/>
                        <a:ea typeface="Cambria Math"/>
                      </a:rPr>
                      <m:t>,</m:t>
                    </m:r>
                  </m:oMath>
                </a14:m>
                <a:r>
                  <a:rPr lang="en-GB" sz="2000" dirty="0"/>
                  <a:t> as </a:t>
                </a:r>
                <a:r>
                  <a:rPr lang="en-GB" sz="2000" dirty="0"/>
                  <a:t>required</a:t>
                </a:r>
                <a:endParaRPr lang="en-GB"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4000" y="1257300"/>
                <a:ext cx="9905274" cy="5581488"/>
              </a:xfrm>
              <a:blipFill rotWithShape="1">
                <a:blip r:embed="rId2"/>
                <a:stretch>
                  <a:fillRect l="-1600" t="-1965"/>
                </a:stretch>
              </a:blipFill>
            </p:spPr>
            <p:txBody>
              <a:bodyPr/>
              <a:lstStyle/>
              <a:p>
                <a:r>
                  <a:rPr lang="en-US">
                    <a:noFill/>
                  </a:rPr>
                  <a:t> </a:t>
                </a:r>
              </a:p>
            </p:txBody>
          </p:sp>
        </mc:Fallback>
      </mc:AlternateContent>
      <p:sp>
        <p:nvSpPr>
          <p:cNvPr id="4" name="Title 3"/>
          <p:cNvSpPr>
            <a:spLocks noGrp="1"/>
          </p:cNvSpPr>
          <p:nvPr>
            <p:ph type="title"/>
          </p:nvPr>
        </p:nvSpPr>
        <p:spPr/>
        <p:txBody>
          <a:bodyPr/>
          <a:lstStyle/>
          <a:p>
            <a:pPr marL="265176" indent="-265176">
              <a:spcBef>
                <a:spcPts val="2400"/>
              </a:spcBef>
            </a:pPr>
            <a:r>
              <a:rPr lang="en-GB" b="1" cap="none" dirty="0" smtClean="0">
                <a:solidFill>
                  <a:schemeClr val="accent2"/>
                </a:solidFill>
              </a:rPr>
              <a:t>CV Interval</a:t>
            </a:r>
            <a:endParaRPr lang="en-GB"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8</a:t>
            </a:fld>
            <a:endParaRPr lang="en-GB"/>
          </a:p>
        </p:txBody>
      </p:sp>
    </p:spTree>
    <p:extLst>
      <p:ext uri="{BB962C8B-B14F-4D97-AF65-F5344CB8AC3E}">
        <p14:creationId xmlns:p14="http://schemas.microsoft.com/office/powerpoint/2010/main" val="40356968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504000" y="1257300"/>
                <a:ext cx="9905274" cy="5581488"/>
              </a:xfrm>
            </p:spPr>
            <p:txBody>
              <a:bodyPr/>
              <a:lstStyle/>
              <a:p>
                <a:pPr marL="0" lvl="2" indent="0">
                  <a:buNone/>
                </a:pPr>
                <a:r>
                  <a:rPr lang="en-GB" sz="2000" dirty="0"/>
                  <a:t>For sharpness note that if we hold </a:t>
                </a:r>
                <a14:m>
                  <m:oMath xmlns:m="http://schemas.openxmlformats.org/officeDocument/2006/math">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𝑆</m:t>
                            </m:r>
                          </m:sub>
                        </m:sSub>
                      </m:e>
                    </m:d>
                  </m:oMath>
                </a14:m>
                <a:r>
                  <a:rPr lang="en-GB" sz="2000" dirty="0"/>
                  <a:t> fixed while letting </a:t>
                </a:r>
                <a14:m>
                  <m:oMath xmlns:m="http://schemas.openxmlformats.org/officeDocument/2006/math">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𝑁</m:t>
                            </m:r>
                          </m:e>
                          <m:sub>
                            <m:r>
                              <a:rPr lang="en-US" sz="2000" i="1">
                                <a:latin typeface="Cambria Math"/>
                                <a:ea typeface="Cambria Math"/>
                              </a:rPr>
                              <m:t>𝑆</m:t>
                            </m:r>
                          </m:sub>
                        </m:sSub>
                      </m:e>
                    </m:d>
                    <m:r>
                      <a:rPr lang="en-US" sz="2000" i="1">
                        <a:latin typeface="Cambria Math"/>
                        <a:ea typeface="Cambria Math"/>
                      </a:rPr>
                      <m:t>→∞</m:t>
                    </m:r>
                  </m:oMath>
                </a14:m>
                <a:r>
                  <a:rPr lang="en-GB" sz="2000" dirty="0"/>
                  <a:t>, then </a:t>
                </a:r>
                <a14:m>
                  <m:oMath xmlns:m="http://schemas.openxmlformats.org/officeDocument/2006/math">
                    <m:sSup>
                      <m:sSupPr>
                        <m:ctrlPr>
                          <a:rPr lang="en-GB" sz="2000" i="1">
                            <a:latin typeface="Cambria Math"/>
                          </a:rPr>
                        </m:ctrlPr>
                      </m:sSupPr>
                      <m:e>
                        <m:r>
                          <a:rPr lang="en-GB" sz="2000" b="1" i="1">
                            <a:latin typeface="Cambria Math"/>
                            <a:ea typeface="Cambria Math"/>
                          </a:rPr>
                          <m:t>𝝂</m:t>
                        </m:r>
                      </m:e>
                      <m:sup>
                        <m:r>
                          <a:rPr lang="en-US" sz="2000" i="1">
                            <a:latin typeface="Cambria Math"/>
                          </a:rPr>
                          <m:t>2</m:t>
                        </m:r>
                      </m:sup>
                    </m:sSup>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𝑆</m:t>
                            </m:r>
                          </m:sub>
                        </m:sSub>
                      </m:e>
                    </m:d>
                    <m:r>
                      <a:rPr lang="en-US" sz="2000" i="1">
                        <a:latin typeface="Cambria Math"/>
                        <a:ea typeface="Cambria Math"/>
                      </a:rPr>
                      <m:t>→</m:t>
                    </m:r>
                    <m:r>
                      <a:rPr lang="en-US" sz="2000" i="1">
                        <a:latin typeface="Cambria Math"/>
                        <a:ea typeface="Cambria Math"/>
                      </a:rPr>
                      <m:t>𝑐</m:t>
                    </m:r>
                  </m:oMath>
                </a14:m>
                <a:r>
                  <a:rPr lang="en-GB" sz="2000" dirty="0"/>
                  <a:t>, </a:t>
                </a:r>
                <a:endParaRPr lang="en-GB" sz="2000" dirty="0" smtClean="0"/>
              </a:p>
              <a:p>
                <a:pPr marL="0" lvl="2" indent="0">
                  <a:buNone/>
                </a:pPr>
                <a:endParaRPr lang="en-GB" sz="2000" dirty="0" smtClean="0"/>
              </a:p>
              <a:p>
                <a:pPr marL="0" lvl="2" indent="0">
                  <a:buNone/>
                </a:pPr>
                <a:r>
                  <a:rPr lang="en-GB" sz="2000" dirty="0" smtClean="0"/>
                  <a:t>so </a:t>
                </a:r>
                <a:r>
                  <a:rPr lang="en-GB" sz="2000" dirty="0"/>
                  <a:t>that </a:t>
                </a:r>
                <a14:m>
                  <m:oMath xmlns:m="http://schemas.openxmlformats.org/officeDocument/2006/math">
                    <m:r>
                      <a:rPr lang="en-GB" sz="2000" b="1" i="1">
                        <a:latin typeface="Cambria Math"/>
                        <a:ea typeface="Cambria Math"/>
                      </a:rPr>
                      <m:t>𝝂</m:t>
                    </m:r>
                    <m:d>
                      <m:dPr>
                        <m:ctrlPr>
                          <a:rPr lang="en-US" sz="2000" i="1">
                            <a:latin typeface="Cambria Math"/>
                            <a:ea typeface="Cambria Math"/>
                          </a:rPr>
                        </m:ctrlPr>
                      </m:dPr>
                      <m:e>
                        <m:r>
                          <a:rPr lang="en-US" sz="2000" i="1">
                            <a:latin typeface="Cambria Math"/>
                            <a:ea typeface="Cambria Math"/>
                          </a:rPr>
                          <m:t>𝑍</m:t>
                        </m:r>
                      </m:e>
                    </m:d>
                    <m:r>
                      <a:rPr lang="en-US" sz="2000" i="1">
                        <a:latin typeface="Cambria Math"/>
                        <a:ea typeface="Cambria Math"/>
                      </a:rPr>
                      <m:t>→</m:t>
                    </m:r>
                    <m:rad>
                      <m:radPr>
                        <m:degHide m:val="on"/>
                        <m:ctrlPr>
                          <a:rPr lang="en-GB" sz="2000" i="1">
                            <a:latin typeface="Cambria Math"/>
                          </a:rPr>
                        </m:ctrlPr>
                      </m:radPr>
                      <m:deg/>
                      <m:e>
                        <m:r>
                          <a:rPr lang="en-US" sz="2000" i="1">
                            <a:latin typeface="Cambria Math"/>
                          </a:rPr>
                          <m:t>𝑐</m:t>
                        </m:r>
                        <m:r>
                          <a:rPr lang="en-US" sz="2000" i="1">
                            <a:latin typeface="Cambria Math"/>
                          </a:rPr>
                          <m:t>+</m:t>
                        </m:r>
                        <m:box>
                          <m:boxPr>
                            <m:ctrlPr>
                              <a:rPr lang="en-US" sz="2000" i="1">
                                <a:latin typeface="Cambria Math"/>
                              </a:rPr>
                            </m:ctrlPr>
                          </m:boxPr>
                          <m:e>
                            <m:argPr>
                              <m:argSz m:val="-1"/>
                            </m:argPr>
                            <m:f>
                              <m:fPr>
                                <m:ctrlPr>
                                  <a:rPr lang="en-US" sz="2000" i="1">
                                    <a:latin typeface="Cambria Math"/>
                                  </a:rPr>
                                </m:ctrlPr>
                              </m:fPr>
                              <m:num>
                                <m:sSup>
                                  <m:sSupPr>
                                    <m:ctrlPr>
                                      <a:rPr lang="en-US" sz="2000" i="1">
                                        <a:latin typeface="Cambria Math"/>
                                      </a:rPr>
                                    </m:ctrlPr>
                                  </m:sSupPr>
                                  <m:e>
                                    <m:r>
                                      <a:rPr lang="en-US" sz="2000" i="1">
                                        <a:latin typeface="Cambria Math"/>
                                        <a:ea typeface="Cambria Math"/>
                                      </a:rPr>
                                      <m:t>𝐸</m:t>
                                    </m:r>
                                  </m:e>
                                  <m:sup>
                                    <m:r>
                                      <a:rPr lang="en-US" sz="2000" i="1">
                                        <a:latin typeface="Cambria Math"/>
                                      </a:rPr>
                                      <m:t>2</m:t>
                                    </m:r>
                                  </m:sup>
                                </m:sSup>
                                <m:d>
                                  <m:dPr>
                                    <m:ctrlPr>
                                      <a:rPr lang="en-US" sz="2000" i="1">
                                        <a:latin typeface="Cambria Math"/>
                                      </a:rPr>
                                    </m:ctrlPr>
                                  </m:dPr>
                                  <m:e>
                                    <m:sSub>
                                      <m:sSubPr>
                                        <m:ctrlPr>
                                          <a:rPr lang="en-US" sz="2000" i="1">
                                            <a:latin typeface="Cambria Math"/>
                                          </a:rPr>
                                        </m:ctrlPr>
                                      </m:sSubPr>
                                      <m:e>
                                        <m:r>
                                          <a:rPr lang="en-US" sz="2000" i="1">
                                            <a:latin typeface="Cambria Math"/>
                                          </a:rPr>
                                          <m:t>𝑍</m:t>
                                        </m:r>
                                      </m:e>
                                      <m:sub>
                                        <m:r>
                                          <a:rPr lang="en-US" sz="2000" i="1">
                                            <a:latin typeface="Cambria Math"/>
                                          </a:rPr>
                                          <m:t>𝐿</m:t>
                                        </m:r>
                                      </m:sub>
                                    </m:sSub>
                                  </m:e>
                                </m:d>
                              </m:num>
                              <m:den>
                                <m:sSup>
                                  <m:sSupPr>
                                    <m:ctrlPr>
                                      <a:rPr lang="en-US" sz="2000" i="1">
                                        <a:latin typeface="Cambria Math"/>
                                      </a:rPr>
                                    </m:ctrlPr>
                                  </m:sSupPr>
                                  <m:e>
                                    <m:r>
                                      <a:rPr lang="en-US" sz="2000" i="1">
                                        <a:latin typeface="Cambria Math"/>
                                        <a:ea typeface="Cambria Math"/>
                                      </a:rPr>
                                      <m:t>𝐸</m:t>
                                    </m:r>
                                  </m:e>
                                  <m:sup>
                                    <m:r>
                                      <a:rPr lang="en-US" sz="2000" i="1">
                                        <a:latin typeface="Cambria Math"/>
                                      </a:rPr>
                                      <m:t>2</m:t>
                                    </m:r>
                                  </m:sup>
                                </m:sSup>
                                <m:d>
                                  <m:dPr>
                                    <m:ctrlPr>
                                      <a:rPr lang="en-US" sz="2000" i="1">
                                        <a:latin typeface="Cambria Math"/>
                                      </a:rPr>
                                    </m:ctrlPr>
                                  </m:dPr>
                                  <m:e>
                                    <m:r>
                                      <a:rPr lang="en-US" sz="2000" i="1">
                                        <a:latin typeface="Cambria Math"/>
                                      </a:rPr>
                                      <m:t>𝑍</m:t>
                                    </m:r>
                                  </m:e>
                                </m:d>
                              </m:den>
                            </m:f>
                            <m:d>
                              <m:dPr>
                                <m:ctrlPr>
                                  <a:rPr lang="en-US" sz="2000" i="1">
                                    <a:latin typeface="Cambria Math"/>
                                  </a:rPr>
                                </m:ctrlPr>
                              </m:dPr>
                              <m:e>
                                <m:sSup>
                                  <m:sSupPr>
                                    <m:ctrlPr>
                                      <a:rPr lang="en-US" sz="2000" i="1">
                                        <a:latin typeface="Cambria Math"/>
                                      </a:rPr>
                                    </m:ctrlPr>
                                  </m:sSupPr>
                                  <m:e>
                                    <m:r>
                                      <a:rPr lang="en-US" sz="2000" b="1" i="1">
                                        <a:latin typeface="Cambria Math"/>
                                        <a:ea typeface="Cambria Math"/>
                                      </a:rPr>
                                      <m:t>𝝂</m:t>
                                    </m:r>
                                  </m:e>
                                  <m:sup>
                                    <m:r>
                                      <a:rPr lang="en-US" sz="2000" i="1">
                                        <a:latin typeface="Cambria Math"/>
                                      </a:rPr>
                                      <m:t>2</m:t>
                                    </m:r>
                                  </m:sup>
                                </m:sSup>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𝐿</m:t>
                                        </m:r>
                                      </m:sub>
                                    </m:sSub>
                                  </m:e>
                                </m:d>
                                <m:r>
                                  <a:rPr lang="en-US" sz="2000" i="1">
                                    <a:latin typeface="Cambria Math"/>
                                    <a:ea typeface="Cambria Math"/>
                                  </a:rPr>
                                  <m:t>−</m:t>
                                </m:r>
                                <m:r>
                                  <a:rPr lang="en-US" sz="2000" i="1">
                                    <a:latin typeface="Cambria Math"/>
                                    <a:ea typeface="Cambria Math"/>
                                  </a:rPr>
                                  <m:t>𝑐</m:t>
                                </m:r>
                              </m:e>
                            </m:d>
                          </m:e>
                        </m:box>
                      </m:e>
                    </m:rad>
                  </m:oMath>
                </a14:m>
                <a:r>
                  <a:rPr lang="en-GB" sz="2000" dirty="0"/>
                  <a:t>, which is the left-hand side of (*).  </a:t>
                </a:r>
                <a:r>
                  <a:rPr lang="en-GB" sz="2000" dirty="0"/>
                  <a:t>Furthermore if </a:t>
                </a:r>
                <a:r>
                  <a:rPr lang="en-GB" sz="2000" dirty="0" smtClean="0"/>
                  <a:t>we</a:t>
                </a:r>
              </a:p>
              <a:p>
                <a:pPr marL="0" lvl="2" indent="0">
                  <a:buNone/>
                </a:pPr>
                <a:r>
                  <a:rPr lang="en-GB" sz="2000" dirty="0" smtClean="0"/>
                  <a:t> </a:t>
                </a:r>
              </a:p>
              <a:p>
                <a:pPr marL="0" lvl="2" indent="0">
                  <a:buNone/>
                </a:pPr>
                <a:r>
                  <a:rPr lang="en-GB" sz="2000" dirty="0" smtClean="0"/>
                  <a:t>take </a:t>
                </a:r>
                <a14:m>
                  <m:oMath xmlns:m="http://schemas.openxmlformats.org/officeDocument/2006/math">
                    <m:sSub>
                      <m:sSubPr>
                        <m:ctrlPr>
                          <a:rPr lang="en-US" sz="2000" i="1">
                            <a:latin typeface="Cambria Math"/>
                            <a:ea typeface="Cambria Math"/>
                          </a:rPr>
                        </m:ctrlPr>
                      </m:sSubPr>
                      <m:e>
                        <m:r>
                          <a:rPr lang="en-US" sz="2000" i="1">
                            <a:latin typeface="Cambria Math"/>
                            <a:ea typeface="Cambria Math"/>
                          </a:rPr>
                          <m:t>𝑋</m:t>
                        </m:r>
                      </m:e>
                      <m:sub>
                        <m:r>
                          <a:rPr lang="en-US" sz="2000" i="1">
                            <a:latin typeface="Cambria Math"/>
                            <a:ea typeface="Cambria Math"/>
                          </a:rPr>
                          <m:t>𝑆</m:t>
                        </m:r>
                      </m:sub>
                    </m:sSub>
                  </m:oMath>
                </a14:m>
                <a:r>
                  <a:rPr lang="en-GB" sz="2000" dirty="0"/>
                  <a:t> to be a 2-point distribution with masses at </a:t>
                </a:r>
                <a14:m>
                  <m:oMath xmlns:m="http://schemas.openxmlformats.org/officeDocument/2006/math">
                    <m:sSub>
                      <m:sSubPr>
                        <m:ctrlPr>
                          <a:rPr lang="en-US" sz="2000" i="1">
                            <a:latin typeface="Cambria Math"/>
                            <a:ea typeface="Cambria Math"/>
                          </a:rPr>
                        </m:ctrlPr>
                      </m:sSubPr>
                      <m:e>
                        <m:r>
                          <a:rPr lang="en-US" sz="2000" i="1">
                            <a:latin typeface="Cambria Math"/>
                            <a:ea typeface="Cambria Math"/>
                          </a:rPr>
                          <m:t>𝑋</m:t>
                        </m:r>
                      </m:e>
                      <m:sub>
                        <m:r>
                          <a:rPr lang="en-US" sz="2000" i="1">
                            <a:latin typeface="Cambria Math"/>
                            <a:ea typeface="Cambria Math"/>
                          </a:rPr>
                          <m:t>𝑆</m:t>
                        </m:r>
                      </m:sub>
                    </m:sSub>
                    <m:r>
                      <a:rPr lang="en-US" sz="2000">
                        <a:latin typeface="Cambria Math"/>
                        <a:ea typeface="Cambria Math"/>
                      </a:rPr>
                      <m:t>=0</m:t>
                    </m:r>
                  </m:oMath>
                </a14:m>
                <a:r>
                  <a:rPr lang="en-GB" sz="2000" dirty="0"/>
                  <a:t> and </a:t>
                </a:r>
                <a14:m>
                  <m:oMath xmlns:m="http://schemas.openxmlformats.org/officeDocument/2006/math">
                    <m:sSub>
                      <m:sSubPr>
                        <m:ctrlPr>
                          <a:rPr lang="en-US" sz="2000" i="1">
                            <a:latin typeface="Cambria Math"/>
                            <a:ea typeface="Cambria Math"/>
                          </a:rPr>
                        </m:ctrlPr>
                      </m:sSubPr>
                      <m:e>
                        <m:r>
                          <a:rPr lang="en-US" sz="2000" i="1">
                            <a:latin typeface="Cambria Math"/>
                            <a:ea typeface="Cambria Math"/>
                          </a:rPr>
                          <m:t> </m:t>
                        </m:r>
                        <m:r>
                          <a:rPr lang="en-US" sz="2000" i="1">
                            <a:latin typeface="Cambria Math"/>
                            <a:ea typeface="Cambria Math"/>
                          </a:rPr>
                          <m:t>𝑋</m:t>
                        </m:r>
                      </m:e>
                      <m:sub>
                        <m:r>
                          <a:rPr lang="en-US" sz="2000" i="1">
                            <a:latin typeface="Cambria Math"/>
                            <a:ea typeface="Cambria Math"/>
                          </a:rPr>
                          <m:t>𝑆</m:t>
                        </m:r>
                      </m:sub>
                    </m:sSub>
                    <m:r>
                      <a:rPr lang="en-US" sz="2000" i="1">
                        <a:latin typeface="Cambria Math"/>
                        <a:ea typeface="Cambria Math"/>
                      </a:rPr>
                      <m:t>=</m:t>
                    </m:r>
                    <m:r>
                      <a:rPr lang="en-US" sz="2000" i="1">
                        <a:latin typeface="Cambria Math"/>
                        <a:ea typeface="Cambria Math"/>
                      </a:rPr>
                      <m:t>𝑇</m:t>
                    </m:r>
                  </m:oMath>
                </a14:m>
                <a:r>
                  <a:rPr lang="en-GB" sz="2000" dirty="0"/>
                  <a:t> (with </a:t>
                </a:r>
                <a:r>
                  <a:rPr lang="en-GB" sz="2000" dirty="0" smtClean="0"/>
                  <a:t>probability</a:t>
                </a:r>
              </a:p>
              <a:p>
                <a:pPr marL="0" lvl="2" indent="0">
                  <a:buNone/>
                </a:pPr>
                <a:r>
                  <a:rPr lang="en-GB" sz="2000" dirty="0" smtClean="0"/>
                  <a:t> </a:t>
                </a:r>
              </a:p>
              <a:p>
                <a:pPr marL="0" lvl="2" indent="0">
                  <a:buNone/>
                </a:pPr>
                <a14:m>
                  <m:oMath xmlns:m="http://schemas.openxmlformats.org/officeDocument/2006/math">
                    <m:r>
                      <a:rPr lang="en-US" sz="2000" i="1">
                        <a:latin typeface="Cambria Math"/>
                      </a:rPr>
                      <m:t>𝑝</m:t>
                    </m:r>
                    <m:r>
                      <a:rPr lang="en-US" sz="2000" i="1">
                        <a:latin typeface="Cambria Math"/>
                      </a:rPr>
                      <m:t>=</m:t>
                    </m:r>
                    <m:f>
                      <m:fPr>
                        <m:ctrlPr>
                          <a:rPr lang="en-US" sz="2000" i="1">
                            <a:latin typeface="Cambria Math"/>
                          </a:rPr>
                        </m:ctrlPr>
                      </m:fPr>
                      <m:num>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𝑍</m:t>
                                </m:r>
                              </m:e>
                              <m:sub>
                                <m:r>
                                  <a:rPr lang="en-US" sz="2000" i="1">
                                    <a:latin typeface="Cambria Math"/>
                                    <a:ea typeface="Cambria Math"/>
                                  </a:rPr>
                                  <m:t>𝑆</m:t>
                                </m:r>
                              </m:sub>
                            </m:sSub>
                          </m:e>
                        </m:d>
                      </m:num>
                      <m:den>
                        <m:r>
                          <a:rPr lang="en-US" sz="2000" i="1">
                            <a:latin typeface="Cambria Math"/>
                            <a:ea typeface="Cambria Math"/>
                          </a:rPr>
                          <m:t>𝐸</m:t>
                        </m:r>
                        <m:d>
                          <m:dPr>
                            <m:ctrlPr>
                              <a:rPr lang="en-US" sz="2000" i="1">
                                <a:latin typeface="Cambria Math"/>
                                <a:ea typeface="Cambria Math"/>
                              </a:rPr>
                            </m:ctrlPr>
                          </m:dPr>
                          <m:e>
                            <m:sSub>
                              <m:sSubPr>
                                <m:ctrlPr>
                                  <a:rPr lang="en-US" sz="2000" i="1">
                                    <a:latin typeface="Cambria Math"/>
                                    <a:ea typeface="Cambria Math"/>
                                  </a:rPr>
                                </m:ctrlPr>
                              </m:sSubPr>
                              <m:e>
                                <m:r>
                                  <a:rPr lang="en-US" sz="2000" i="1">
                                    <a:latin typeface="Cambria Math"/>
                                    <a:ea typeface="Cambria Math"/>
                                  </a:rPr>
                                  <m:t>𝑁</m:t>
                                </m:r>
                              </m:e>
                              <m:sub>
                                <m:r>
                                  <a:rPr lang="en-US" sz="2000" i="1">
                                    <a:latin typeface="Cambria Math"/>
                                    <a:ea typeface="Cambria Math"/>
                                  </a:rPr>
                                  <m:t>𝑆</m:t>
                                </m:r>
                              </m:sub>
                            </m:sSub>
                          </m:e>
                        </m:d>
                        <m:r>
                          <a:rPr lang="en-US" sz="2000" i="1">
                            <a:latin typeface="Cambria Math"/>
                            <a:ea typeface="Cambria Math"/>
                          </a:rPr>
                          <m:t>𝑇</m:t>
                        </m:r>
                      </m:den>
                    </m:f>
                  </m:oMath>
                </a14:m>
                <a:r>
                  <a:rPr lang="en-GB" sz="2000" dirty="0"/>
                  <a:t>), then equality holds for the right-hand side of (*).  </a:t>
                </a:r>
                <a:endParaRPr lang="en-GB" sz="2000"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504000" y="1257300"/>
                <a:ext cx="9905274" cy="5581488"/>
              </a:xfrm>
              <a:blipFill rotWithShape="1">
                <a:blip r:embed="rId2"/>
                <a:stretch>
                  <a:fillRect l="-1600" t="-1965" r="-1231"/>
                </a:stretch>
              </a:blipFill>
            </p:spPr>
            <p:txBody>
              <a:bodyPr/>
              <a:lstStyle/>
              <a:p>
                <a:r>
                  <a:rPr lang="en-US">
                    <a:noFill/>
                  </a:rPr>
                  <a:t> </a:t>
                </a:r>
              </a:p>
            </p:txBody>
          </p:sp>
        </mc:Fallback>
      </mc:AlternateContent>
      <p:sp>
        <p:nvSpPr>
          <p:cNvPr id="4" name="Title 3"/>
          <p:cNvSpPr>
            <a:spLocks noGrp="1"/>
          </p:cNvSpPr>
          <p:nvPr>
            <p:ph type="title"/>
          </p:nvPr>
        </p:nvSpPr>
        <p:spPr/>
        <p:txBody>
          <a:bodyPr/>
          <a:lstStyle/>
          <a:p>
            <a:pPr marL="265176" indent="-265176">
              <a:spcBef>
                <a:spcPts val="2400"/>
              </a:spcBef>
            </a:pPr>
            <a:r>
              <a:rPr lang="en-GB" b="1" cap="none" dirty="0" smtClean="0">
                <a:solidFill>
                  <a:schemeClr val="accent2"/>
                </a:solidFill>
              </a:rPr>
              <a:t>CV Interval</a:t>
            </a:r>
            <a:endParaRPr lang="en-GB" b="1" cap="none" dirty="0">
              <a:solidFill>
                <a:schemeClr val="accent2"/>
              </a:solidFill>
            </a:endParaRPr>
          </a:p>
        </p:txBody>
      </p:sp>
      <p:sp>
        <p:nvSpPr>
          <p:cNvPr id="5" name="Footer Placeholder 4"/>
          <p:cNvSpPr>
            <a:spLocks noGrp="1"/>
          </p:cNvSpPr>
          <p:nvPr>
            <p:ph type="ftr" sz="quarter" idx="11"/>
          </p:nvPr>
        </p:nvSpPr>
        <p:spPr/>
        <p:txBody>
          <a:bodyPr/>
          <a:lstStyle/>
          <a:p>
            <a:r>
              <a:rPr lang="en-GB" dirty="0" smtClean="0"/>
              <a:t>Parameterizing Collective Risk Models</a:t>
            </a:r>
            <a:endParaRPr lang="en-GB" dirty="0"/>
          </a:p>
        </p:txBody>
      </p:sp>
      <p:sp>
        <p:nvSpPr>
          <p:cNvPr id="6" name="Slide Number Placeholder 5"/>
          <p:cNvSpPr>
            <a:spLocks noGrp="1"/>
          </p:cNvSpPr>
          <p:nvPr>
            <p:ph type="sldNum" sz="quarter" idx="12"/>
          </p:nvPr>
        </p:nvSpPr>
        <p:spPr/>
        <p:txBody>
          <a:bodyPr/>
          <a:lstStyle/>
          <a:p>
            <a:fld id="{70679C6C-715F-44F3-8DA3-2EC5FBAAEB7F}" type="slidenum">
              <a:rPr lang="en-GB" smtClean="0"/>
              <a:t>9</a:t>
            </a:fld>
            <a:endParaRPr lang="en-GB"/>
          </a:p>
        </p:txBody>
      </p:sp>
    </p:spTree>
    <p:extLst>
      <p:ext uri="{BB962C8B-B14F-4D97-AF65-F5344CB8AC3E}">
        <p14:creationId xmlns:p14="http://schemas.microsoft.com/office/powerpoint/2010/main" val="123942533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SLIDEGROUPTYPE" val="JLT_Presentation_Print"/>
  <p:tag name="SLIDEGROUP" val="JLT_Presentation_Print"/>
  <p:tag name="SLIDETITLE" val="Contact Slide"/>
  <p:tag name="AUTOMATIONTAG" val="Contact Slide"/>
  <p:tag name="SLIDETOCOUTLINELEVEL" val="2"/>
</p:tagLst>
</file>

<file path=ppt/theme/theme1.xml><?xml version="1.0" encoding="utf-8"?>
<a:theme xmlns:a="http://schemas.openxmlformats.org/drawingml/2006/main" name="JLTRe_Presentation_Bright_Blue">
  <a:themeElements>
    <a:clrScheme name="_JLT Bright Blue">
      <a:dk1>
        <a:srgbClr val="0C2340"/>
      </a:dk1>
      <a:lt1>
        <a:srgbClr val="FFFFFF"/>
      </a:lt1>
      <a:dk2>
        <a:srgbClr val="00AFD7"/>
      </a:dk2>
      <a:lt2>
        <a:srgbClr val="FFFFFF"/>
      </a:lt2>
      <a:accent1>
        <a:srgbClr val="0C2340"/>
      </a:accent1>
      <a:accent2>
        <a:srgbClr val="00AFD7"/>
      </a:accent2>
      <a:accent3>
        <a:srgbClr val="BF0D3E"/>
      </a:accent3>
      <a:accent4>
        <a:srgbClr val="F2A900"/>
      </a:accent4>
      <a:accent5>
        <a:srgbClr val="E31C79"/>
      </a:accent5>
      <a:accent6>
        <a:srgbClr val="A8AD00"/>
      </a:accent6>
      <a:hlink>
        <a:srgbClr val="616A74"/>
      </a:hlink>
      <a:folHlink>
        <a:srgbClr val="0C2340"/>
      </a:folHlink>
    </a:clrScheme>
    <a:fontScheme name="_JLT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spPr>
      <a:bodyPr rtlCol="0" anchor="ctr"/>
      <a:lstStyle>
        <a:defPPr algn="ctr">
          <a:defRPr sz="1100" dirty="0" smtClean="0"/>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tx1"/>
        </a:solidFill>
      </a:spPr>
      <a:bodyPr wrap="square" lIns="90000" tIns="90000" rIns="90000" bIns="90000" rtlCol="0" anchor="ctr" anchorCtr="0">
        <a:spAutoFit/>
      </a:bodyPr>
      <a:lstStyle>
        <a:defPPr algn="ctr">
          <a:defRPr sz="1100" dirty="0" err="1" smtClean="0">
            <a:solidFill>
              <a:schemeClr val="bg1"/>
            </a:solidFill>
          </a:defRPr>
        </a:defPPr>
      </a:lstStyle>
    </a:txDef>
  </a:objectDefaults>
  <a:extraClrSchemeLst/>
</a:theme>
</file>

<file path=ppt/theme/theme2.xml><?xml version="1.0" encoding="utf-8"?>
<a:theme xmlns:a="http://schemas.openxmlformats.org/drawingml/2006/main" name="JLT_Presentation_Screen">
  <a:themeElements>
    <a:clrScheme name="_JLT Red">
      <a:dk1>
        <a:srgbClr val="0C2340"/>
      </a:dk1>
      <a:lt1>
        <a:srgbClr val="FFFFFF"/>
      </a:lt1>
      <a:dk2>
        <a:srgbClr val="BF0D3E"/>
      </a:dk2>
      <a:lt2>
        <a:srgbClr val="FFFFFF"/>
      </a:lt2>
      <a:accent1>
        <a:srgbClr val="0C2340"/>
      </a:accent1>
      <a:accent2>
        <a:srgbClr val="BF0D3E"/>
      </a:accent2>
      <a:accent3>
        <a:srgbClr val="418FDE"/>
      </a:accent3>
      <a:accent4>
        <a:srgbClr val="616A74"/>
      </a:accent4>
      <a:accent5>
        <a:srgbClr val="00AFD7"/>
      </a:accent5>
      <a:accent6>
        <a:srgbClr val="F2A900"/>
      </a:accent6>
      <a:hlink>
        <a:srgbClr val="616A74"/>
      </a:hlink>
      <a:folHlink>
        <a:srgbClr val="0C2340"/>
      </a:folHlink>
    </a:clrScheme>
    <a:fontScheme name="_JLT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tx1"/>
        </a:solidFill>
      </a:spPr>
      <a:bodyPr wrap="square" lIns="90000" tIns="90000" rIns="90000" bIns="90000" rtlCol="0" anchor="ctr" anchorCtr="0">
        <a:spAutoFit/>
      </a:bodyPr>
      <a:lstStyle>
        <a:defPPr algn="ctr">
          <a:defRPr sz="1100" dirty="0" err="1" smtClean="0">
            <a:solidFill>
              <a:schemeClr val="bg1"/>
            </a:soli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JLTRe_Presentation_Bright_Blue</Template>
  <TotalTime>2639</TotalTime>
  <Words>2949</Words>
  <Application>Microsoft Office PowerPoint</Application>
  <PresentationFormat>Custom</PresentationFormat>
  <Paragraphs>647</Paragraphs>
  <Slides>31</Slides>
  <Notes>0</Notes>
  <HiddenSlides>0</HiddenSlides>
  <MMClips>0</MMClips>
  <ScaleCrop>false</ScaleCrop>
  <HeadingPairs>
    <vt:vector size="4" baseType="variant">
      <vt:variant>
        <vt:lpstr>Theme</vt:lpstr>
      </vt:variant>
      <vt:variant>
        <vt:i4>2</vt:i4>
      </vt:variant>
      <vt:variant>
        <vt:lpstr>Slide Titles</vt:lpstr>
      </vt:variant>
      <vt:variant>
        <vt:i4>31</vt:i4>
      </vt:variant>
    </vt:vector>
  </HeadingPairs>
  <TitlesOfParts>
    <vt:vector size="33" baseType="lpstr">
      <vt:lpstr>JLTRe_Presentation_Bright_Blue</vt:lpstr>
      <vt:lpstr>JLT_Presentation_Screen</vt:lpstr>
      <vt:lpstr>Parameterizing Collective Risk Models CAS Spring Meeting 2015</vt:lpstr>
      <vt:lpstr>Overview</vt:lpstr>
      <vt:lpstr>Overview</vt:lpstr>
      <vt:lpstr>CRM – setup</vt:lpstr>
      <vt:lpstr>CRM – Contagion Factor, Moments</vt:lpstr>
      <vt:lpstr>CRM – Large, Small, Total Losses</vt:lpstr>
      <vt:lpstr>CV Interval</vt:lpstr>
      <vt:lpstr>CV Interval</vt:lpstr>
      <vt:lpstr>CV Interval</vt:lpstr>
      <vt:lpstr>Mixed Poisson CRM </vt:lpstr>
      <vt:lpstr>   Simulation Method - CAD Algorithm  with Frequency, “Severity” and Serial  Common Shock</vt:lpstr>
      <vt:lpstr>    Simulation Method</vt:lpstr>
      <vt:lpstr>   Simulation Method</vt:lpstr>
      <vt:lpstr> Beginning of Example – R2 Ins. Co.</vt:lpstr>
      <vt:lpstr>R2 Ins Co. – Mean, CV Parameters</vt:lpstr>
      <vt:lpstr>Common Shock Correlation</vt:lpstr>
      <vt:lpstr>   Frequency Common Shock</vt:lpstr>
      <vt:lpstr>   Frequency Common Shock</vt:lpstr>
      <vt:lpstr>   Serial Common Shock</vt:lpstr>
      <vt:lpstr>   Serial Common Shock</vt:lpstr>
      <vt:lpstr>   Serial Common Shock</vt:lpstr>
      <vt:lpstr>   Why do we need ZSCoVarWt?</vt:lpstr>
      <vt:lpstr>   Why ZSCoVarWt?</vt:lpstr>
      <vt:lpstr>   Why ZSCoVarWt?</vt:lpstr>
      <vt:lpstr>   More Tricks</vt:lpstr>
      <vt:lpstr>   R2 Ins. Co. – Correlation Parameters, Mixing Distributions</vt:lpstr>
      <vt:lpstr>   R2 Ins Co. – Correlation Parameters, Mixing Distributions</vt:lpstr>
      <vt:lpstr>   Correlation Matrix</vt:lpstr>
      <vt:lpstr> Reinsurance Cover for R2 Insurance Co.</vt:lpstr>
      <vt:lpstr> Reinsurance Cover Results</vt:lpstr>
      <vt:lpstr>CONTACT</vt:lpstr>
    </vt:vector>
  </TitlesOfParts>
  <Company>Towers Watson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SUBTITLE</dc:title>
  <dc:creator>RICHA190</dc:creator>
  <dc:description>Built by:_x000d_
www.mediasterling.com</dc:description>
  <cp:lastModifiedBy>RICHA190</cp:lastModifiedBy>
  <cp:revision>27</cp:revision>
  <dcterms:created xsi:type="dcterms:W3CDTF">2015-05-04T19:14:07Z</dcterms:created>
  <dcterms:modified xsi:type="dcterms:W3CDTF">2015-05-06T15:13:26Z</dcterms:modified>
  <cp:version>1.0</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_MediaSterling">
    <vt:bool>true</vt:bool>
  </property>
  <property fmtid="{D5CDD505-2E9C-101B-9397-08002B2CF9AE}" pid="3" name="MS_LanguageKey">
    <vt:i4>2057</vt:i4>
  </property>
  <property fmtid="{D5CDD505-2E9C-101B-9397-08002B2CF9AE}" pid="4" name="MS_ClientFolder">
    <vt:lpwstr>Research_English (UK)\</vt:lpwstr>
  </property>
</Properties>
</file>

<file path=docProps/thumbnail.jpeg>
</file>